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 id="2147483707" r:id="rId3"/>
    <p:sldMasterId id="2147483673" r:id="rId4"/>
    <p:sldMasterId id="2147483709" r:id="rId5"/>
  </p:sldMasterIdLst>
  <p:notesMasterIdLst>
    <p:notesMasterId r:id="rId33"/>
  </p:notesMasterIdLst>
  <p:sldIdLst>
    <p:sldId id="4206" r:id="rId6"/>
    <p:sldId id="4195" r:id="rId7"/>
    <p:sldId id="4193" r:id="rId8"/>
    <p:sldId id="4186" r:id="rId9"/>
    <p:sldId id="4170" r:id="rId10"/>
    <p:sldId id="320" r:id="rId11"/>
    <p:sldId id="316" r:id="rId12"/>
    <p:sldId id="4182" r:id="rId13"/>
    <p:sldId id="4213" r:id="rId14"/>
    <p:sldId id="4214" r:id="rId15"/>
    <p:sldId id="4215" r:id="rId16"/>
    <p:sldId id="4216" r:id="rId17"/>
    <p:sldId id="4203" r:id="rId18"/>
    <p:sldId id="4200" r:id="rId19"/>
    <p:sldId id="327" r:id="rId20"/>
    <p:sldId id="4205" r:id="rId21"/>
    <p:sldId id="309" r:id="rId22"/>
    <p:sldId id="311" r:id="rId23"/>
    <p:sldId id="4218" r:id="rId24"/>
    <p:sldId id="4219" r:id="rId25"/>
    <p:sldId id="4191" r:id="rId26"/>
    <p:sldId id="4175" r:id="rId27"/>
    <p:sldId id="4190" r:id="rId28"/>
    <p:sldId id="4212" r:id="rId29"/>
    <p:sldId id="4221" r:id="rId30"/>
    <p:sldId id="4220" r:id="rId31"/>
    <p:sldId id="28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1FDC02-4D4C-2A25-5419-B09442711636}" name="Cockrell, Diana D.  (HCA)" initials="CDD(" userId="S::Diana.Cockrell@hca.wa.gov::7f6f1071-e9dc-4b1d-9b01-d3c79049e917" providerId="AD"/>
  <p188:author id="{85812108-66F0-74C4-2C1E-822C8296A688}" name="Venuto, Elizabeth C  (HCA)" initials="LV" userId="S::liz.venuto@hca.wa.gov::9fc300a5-179c-4ef5-9041-aa1ab35e9cc1" providerId="AD"/>
  <p188:author id="{889C0D89-50FD-6C82-CE17-F08E02CB7144}" name="Peterson, Jennifer (HCA)" initials="JP" userId="S::jennifer.peterson@hca.wa.gov::588748d6-b0ff-4600-99a9-e953d0864c27" providerId="AD"/>
  <p188:author id="{7EBF6290-1804-071A-088A-142DCC708F73}" name="Baxter, Rachel (HCA)" initials="RB" userId="S::rachel.baxter@hca.wa.gov::c85e55cb-80d9-4367-8c84-db79da40429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F95"/>
    <a:srgbClr val="4D9E44"/>
    <a:srgbClr val="BDDA88"/>
    <a:srgbClr val="9C5BA4"/>
    <a:srgbClr val="C6D8EE"/>
    <a:srgbClr val="D2252E"/>
    <a:srgbClr val="D2E5AE"/>
    <a:srgbClr val="C5DFC2"/>
    <a:srgbClr val="8BBF84"/>
    <a:srgbClr val="00374B"/>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47458" autoAdjust="0"/>
  </p:normalViewPr>
  <p:slideViewPr>
    <p:cSldViewPr snapToGrid="0">
      <p:cViewPr varScale="1">
        <p:scale>
          <a:sx n="52" d="100"/>
          <a:sy n="52" d="100"/>
        </p:scale>
        <p:origin x="2874" y="72"/>
      </p:cViewPr>
      <p:guideLst/>
    </p:cSldViewPr>
  </p:slideViewPr>
  <p:notesTextViewPr>
    <p:cViewPr>
      <p:scale>
        <a:sx n="3" d="2"/>
        <a:sy n="3" d="2"/>
      </p:scale>
      <p:origin x="0" y="0"/>
    </p:cViewPr>
  </p:notesText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2C61B-21B2-4DA6-B8B3-F76571739C6B}" type="datetimeFigureOut">
              <a:rPr lang="en-US" smtClean="0"/>
              <a:t>1/27/2026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492E0B-5BAA-43B7-8F48-3C44F32B5B07}" type="slidenum">
              <a:rPr lang="en-US" smtClean="0"/>
              <a:t>‹#›</a:t>
            </a:fld>
            <a:endParaRPr lang="en-US"/>
          </a:p>
        </p:txBody>
      </p:sp>
    </p:spTree>
    <p:extLst>
      <p:ext uri="{BB962C8B-B14F-4D97-AF65-F5344CB8AC3E}">
        <p14:creationId xmlns:p14="http://schemas.microsoft.com/office/powerpoint/2010/main" val="3304289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wsipp.wa.gov/BenefitCost/Program/34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www.youthnetnw.net/pages/adolescent-services" TargetMode="External"/><Relationship Id="rId3" Type="http://schemas.openxmlformats.org/officeDocument/2006/relationships/hyperlink" Target="https://dcyf.wa.gov/services/housing-homelessness-prevention/yyahrt" TargetMode="External"/><Relationship Id="rId7" Type="http://schemas.openxmlformats.org/officeDocument/2006/relationships/hyperlink" Target="https://kidsmentalhealthwa.org/"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dshs.wa.gov/sites/default/files/publications/documents/22-2022.pdf" TargetMode="External"/><Relationship Id="rId5" Type="http://schemas.openxmlformats.org/officeDocument/2006/relationships/hyperlink" Target="https://www.hca.wa.gov/assets/free-or-low-cost/1580-children-in-crisis-faq.pdf" TargetMode="External"/><Relationship Id="rId4" Type="http://schemas.openxmlformats.org/officeDocument/2006/relationships/hyperlink" Target="NULL" TargetMode="External"/><Relationship Id="rId9" Type="http://schemas.openxmlformats.org/officeDocument/2006/relationships/hyperlink" Target="https://www.hca.wa.gov/assets/program/mobile-response-stabilization-services-youth-teams-by-county.pdf" TargetMode="Externa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static1.squarespace.com/static/65297744b1f91809d4f8c972/t/67e334063a2a35430c02934f/1742943241379/Beth%27s+Place+Referral+Form+Fillable.pdf" TargetMode="External"/><Relationship Id="rId3" Type="http://schemas.openxmlformats.org/officeDocument/2006/relationships/hyperlink" Target="https://www.commerce.wa.gov/homelessness-response/ohy/resources-for-ya/" TargetMode="External"/><Relationship Id="rId7" Type="http://schemas.openxmlformats.org/officeDocument/2006/relationships/hyperlink" Target="https://www.choblv.org/beths-place-communtiyhouseonbroadway"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excelsiorintegratedcare.org/lifepoint/" TargetMode="External"/><Relationship Id="rId11" Type="http://schemas.openxmlformats.org/officeDocument/2006/relationships/hyperlink" Target="https://mil.wa.gov/how-to-apply" TargetMode="External"/><Relationship Id="rId5" Type="http://schemas.openxmlformats.org/officeDocument/2006/relationships/hyperlink" Target="https://huttonsettlement.org/services/" TargetMode="External"/><Relationship Id="rId10" Type="http://schemas.openxmlformats.org/officeDocument/2006/relationships/hyperlink" Target="https://www.leveluphome.org/about-2" TargetMode="External"/><Relationship Id="rId4" Type="http://schemas.openxmlformats.org/officeDocument/2006/relationships/hyperlink" Target="https://huttonsettlement.org/" TargetMode="External"/><Relationship Id="rId9" Type="http://schemas.openxmlformats.org/officeDocument/2006/relationships/hyperlink" Target="mailto:bethsplace@choblv.org"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hca.wa.gov/assets/program/community-behavioralhealth-programs-prenatal-children-young-adults-quick-reference-guide.pdf"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hca.wa.gov/about-hca/programs-and-initiatives/behavioral-health-and-recovery/family-youth-system-partner-round-table-fysprt"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C4424-4493-99E3-24C3-B776408FDF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6DD183-C650-66C5-F7A6-9A3E38DB7D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0D929E-0A7D-0395-2D4D-A0D501C78D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Times New Roman" panose="02020603050405020304" pitchFamily="18" charset="0"/>
              </a:rPr>
              <a:t>Welcome! (20 minutes)</a:t>
            </a:r>
            <a:br>
              <a:rPr lang="en-US" sz="1200" b="0" i="0" u="none" strike="noStrike" baseline="0" dirty="0">
                <a:solidFill>
                  <a:srgbClr val="000000"/>
                </a:solidFill>
                <a:latin typeface="Times New Roman" panose="02020603050405020304" pitchFamily="18" charset="0"/>
              </a:rPr>
            </a:br>
            <a:br>
              <a:rPr lang="en-US" sz="1200" b="0" i="0" u="none" strike="noStrike" baseline="0" dirty="0">
                <a:solidFill>
                  <a:srgbClr val="000000"/>
                </a:solidFill>
                <a:latin typeface="Times New Roman" panose="02020603050405020304" pitchFamily="18" charset="0"/>
              </a:rPr>
            </a:br>
            <a:r>
              <a:rPr lang="en-US" sz="1200" b="0" i="0" u="none" strike="noStrike" baseline="0" dirty="0">
                <a:solidFill>
                  <a:srgbClr val="000000"/>
                </a:solidFill>
                <a:latin typeface="Times New Roman" panose="02020603050405020304" pitchFamily="18" charset="0"/>
              </a:rPr>
              <a:t>Introductions, Rachel (she/her) I am a Health Care Program Manager with the Health Care Authority as the Subject Matter Expert regarding the intersectionality of Youth &amp; Young Adult Homelessness and the behavioral health system within the Prenatal through 25 section within the Division of Behavioral Health &amp; Recovery (DBHR). I am located on the lands of the Yakima and Colville Nations, in central Washington.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000000"/>
              </a:solidFill>
              <a:latin typeface="Times New Roman" panose="02020603050405020304" pitchFamily="18" charset="0"/>
            </a:endParaRPr>
          </a:p>
          <a:p>
            <a:r>
              <a:rPr lang="en-US" sz="1200" b="0" i="0" u="none" strike="noStrike" baseline="0" dirty="0">
                <a:solidFill>
                  <a:srgbClr val="000000"/>
                </a:solidFill>
                <a:latin typeface="Times New Roman" panose="02020603050405020304" pitchFamily="18" charset="0"/>
              </a:rPr>
              <a:t>Following the previous presentation, I want to take a quick moment to mention HCA receiving a Notice of Award for one-time funding of $</a:t>
            </a:r>
            <a:r>
              <a:rPr lang="en-US" sz="1200" b="1" i="0" u="none" strike="noStrike" kern="1200" baseline="0" dirty="0">
                <a:solidFill>
                  <a:schemeClr val="tx1"/>
                </a:solidFill>
                <a:latin typeface="+mn-lt"/>
                <a:ea typeface="+mn-ea"/>
                <a:cs typeface="+mn-cs"/>
              </a:rPr>
              <a:t>1,052,525 </a:t>
            </a:r>
            <a:r>
              <a:rPr lang="en-US" sz="1200" b="0" i="0" u="none" strike="noStrike" kern="1200" baseline="0" dirty="0">
                <a:solidFill>
                  <a:schemeClr val="tx1"/>
                </a:solidFill>
                <a:latin typeface="+mn-lt"/>
                <a:ea typeface="+mn-ea"/>
                <a:cs typeface="+mn-cs"/>
              </a:rPr>
              <a:t>from the State Opioid Response Grants through Department of Health and Human Services / SAMHSA (Federal funding). This </a:t>
            </a:r>
            <a:r>
              <a:rPr lang="en-US" sz="1200" b="0" i="0" u="none" strike="noStrike" baseline="0" dirty="0">
                <a:solidFill>
                  <a:srgbClr val="000000"/>
                </a:solidFill>
                <a:latin typeface="Times New Roman" panose="02020603050405020304" pitchFamily="18" charset="0"/>
              </a:rPr>
              <a:t>SOR Expansion Project, includes Opioid Transitional Housing Education Program &amp; Community Reinforcement &amp; Family Training (CRAFT) for engaging clients in treatment &amp; family groups (</a:t>
            </a:r>
            <a:r>
              <a:rPr lang="en-US" dirty="0">
                <a:hlinkClick r:id="rId3"/>
              </a:rPr>
              <a:t>Washington State Institute for Public Policy</a:t>
            </a:r>
            <a:r>
              <a:rPr lang="en-US" dirty="0"/>
              <a:t>). </a:t>
            </a:r>
            <a:r>
              <a:rPr lang="en-US" sz="1200" b="0" i="0" u="none" strike="noStrike" baseline="0" dirty="0">
                <a:solidFill>
                  <a:srgbClr val="000000"/>
                </a:solidFill>
                <a:latin typeface="Times New Roman" panose="02020603050405020304" pitchFamily="18" charset="0"/>
              </a:rPr>
              <a:t>With the support of the collegiate recovery program, a contract between HCA and Washington State University– we plan to start a pilot program for a transitional housing program located on a one of the collegiate recovery college sites in Washington State. Stay tuned for additional information about the start up of this program in the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000000"/>
              </a:solidFill>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Times New Roman" panose="02020603050405020304" pitchFamily="18" charset="0"/>
              </a:rPr>
              <a:t>The entirety of this presentation was completed in June at the </a:t>
            </a:r>
            <a:r>
              <a:rPr lang="en-US" sz="1200" b="0" i="0" u="none" strike="noStrike" kern="1200" baseline="0" dirty="0">
                <a:solidFill>
                  <a:srgbClr val="000000"/>
                </a:solidFill>
                <a:latin typeface="Times New Roman" panose="02020603050405020304" pitchFamily="18" charset="0"/>
                <a:ea typeface="+mn-ea"/>
                <a:cs typeface="+mn-cs"/>
              </a:rPr>
              <a:t>2025 WASHINGTON BEHAVIORAL HEALTHCARE CONFERENCE. After reviewing the information, this presentation has been consolidated for this meeting, with a focus on the most important housing information for young people who are exiting from the Behavioral Health System of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000000"/>
              </a:solidFill>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Times New Roman" panose="02020603050405020304" pitchFamily="18" charset="0"/>
              </a:rPr>
              <a:t>Building and sustaining effective partnerships while planning as a behavioral health provider is crucial but often can be challenging for a slew of reasons, either high turn over, limited time and resources, and the current systems lacking infrastructure including lack of data and communication systems among state systems and with community providers. Additionally, it would be remise of me to not mention the current socioeconomic impacts on our most vulnerable populations, and current climate of the federal government, especially after releasing the executive order titled “Ending Crime &amp; Disorder on America’s Streets”.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0" i="0" u="none" strike="noStrike" baseline="0" dirty="0">
                <a:solidFill>
                  <a:srgbClr val="000000"/>
                </a:solidFill>
                <a:latin typeface="Times New Roman" panose="02020603050405020304" pitchFamily="18" charset="0"/>
              </a:rPr>
            </a:br>
            <a:r>
              <a:rPr lang="en-US" sz="1200" b="0" i="0" u="none" strike="noStrike" baseline="0" dirty="0">
                <a:solidFill>
                  <a:srgbClr val="000000"/>
                </a:solidFill>
                <a:latin typeface="Times New Roman" panose="02020603050405020304" pitchFamily="18" charset="0"/>
              </a:rPr>
              <a:t>Due to these difficulties, it is even more important to build and sustain effective partnerships as a behavioral health provider or housing provider to support young people in achieving their right to safe and stable housing—regardless of their behavioral health status. Prior to a young person going into treatment, young people sometimes families become burnt out, or experience a break down within the family unit due to conflict and are unsure of where to go and how to help.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Times New Roman" panose="02020603050405020304" pitchFamily="18" charset="0"/>
              </a:rPr>
              <a:t>Additionally, the burden young people must navigate a system, that they do not have experience with, that isn’t built for them and to find programs that they are not connected to—while maintaining their behavioral health stability is incredibly challenging. Young people who were brave enough to seek help finding treatment, sometimes find themselves having no where to go at discharge. Transitional planning connections and conversations start at admissions and need to continue throughout their stay at an inpatient behavioral health facility—these conversations and plans need to happen often and must include young adult voice and choice throughout the process. </a:t>
            </a:r>
            <a:br>
              <a:rPr lang="en-US" sz="1200" b="0" i="0" u="none" strike="noStrike" baseline="0" dirty="0">
                <a:solidFill>
                  <a:srgbClr val="000000"/>
                </a:solidFill>
                <a:latin typeface="Times New Roman" panose="02020603050405020304" pitchFamily="18" charset="0"/>
              </a:rPr>
            </a:br>
            <a:endParaRPr lang="en-US" sz="1200" b="0" i="0" u="none" strike="noStrike" baseline="0" dirty="0">
              <a:solidFill>
                <a:srgbClr val="000000"/>
              </a:solidFill>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Times New Roman" panose="02020603050405020304" pitchFamily="18" charset="0"/>
              </a:rPr>
              <a:t>Sometimes, individuals supporting young people with behavioral health conditions believe that it is better for young people to remain institutionalized or in the care of the system—but the systems young people are often in contact with do not have the ability to care for people beyond medical necessity and are not set-up to offer continuous support. This well intention can offer unintended consequences to young people in their lives and impact every aspect of their lives. Washington state still stands by the philosophy of housing first, because without it, access to appropriate behavioral health programs, physical health programs, and their education—can be significantly impacted. Later in this presentation, I will also discuss how houselessness also impacts youth &amp; young adult development. </a:t>
            </a:r>
            <a:endParaRPr lang="en-US" dirty="0"/>
          </a:p>
        </p:txBody>
      </p:sp>
      <p:sp>
        <p:nvSpPr>
          <p:cNvPr id="4" name="Slide Number Placeholder 3">
            <a:extLst>
              <a:ext uri="{FF2B5EF4-FFF2-40B4-BE49-F238E27FC236}">
                <a16:creationId xmlns:a16="http://schemas.microsoft.com/office/drawing/2014/main" id="{27D8EC23-593D-8C21-AB75-3BBC5BA089F4}"/>
              </a:ext>
            </a:extLst>
          </p:cNvPr>
          <p:cNvSpPr>
            <a:spLocks noGrp="1"/>
          </p:cNvSpPr>
          <p:nvPr>
            <p:ph type="sldNum" sz="quarter" idx="5"/>
          </p:nvPr>
        </p:nvSpPr>
        <p:spPr/>
        <p:txBody>
          <a:bodyPr/>
          <a:lstStyle/>
          <a:p>
            <a:fld id="{22289C57-55D7-40A4-A101-E74FAC7A092B}" type="slidenum">
              <a:rPr lang="en-US" smtClean="0"/>
              <a:t>1</a:t>
            </a:fld>
            <a:endParaRPr lang="en-US" dirty="0"/>
          </a:p>
        </p:txBody>
      </p:sp>
    </p:spTree>
    <p:extLst>
      <p:ext uri="{BB962C8B-B14F-4D97-AF65-F5344CB8AC3E}">
        <p14:creationId xmlns:p14="http://schemas.microsoft.com/office/powerpoint/2010/main" val="2626324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2DA37-EA54-95DD-CEB9-33993BC48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A3192C-D627-00DB-F832-22C52B5EDE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14558F-AAD6-2F66-759B-E76157D5BB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298024-AC8E-8D6D-971F-DE939C429AC9}"/>
              </a:ext>
            </a:extLst>
          </p:cNvPr>
          <p:cNvSpPr>
            <a:spLocks noGrp="1"/>
          </p:cNvSpPr>
          <p:nvPr>
            <p:ph type="sldNum" sz="quarter" idx="10"/>
          </p:nvPr>
        </p:nvSpPr>
        <p:spPr/>
        <p:txBody>
          <a:bodyPr/>
          <a:lstStyle/>
          <a:p>
            <a:fld id="{FE492E0B-5BAA-43B7-8F48-3C44F32B5B07}" type="slidenum">
              <a:rPr lang="en-US" smtClean="0"/>
              <a:t>10</a:t>
            </a:fld>
            <a:endParaRPr lang="en-US"/>
          </a:p>
        </p:txBody>
      </p:sp>
    </p:spTree>
    <p:extLst>
      <p:ext uri="{BB962C8B-B14F-4D97-AF65-F5344CB8AC3E}">
        <p14:creationId xmlns:p14="http://schemas.microsoft.com/office/powerpoint/2010/main" val="218234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F29B0-7A59-4010-7793-31A0C36DFB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350B6D-12E0-F0FD-A7E2-C4941B7AC9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0098B2-212B-A19B-9572-99785C6F5E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24817C8-AC8D-B468-3D27-A9A0E984AC8E}"/>
              </a:ext>
            </a:extLst>
          </p:cNvPr>
          <p:cNvSpPr>
            <a:spLocks noGrp="1"/>
          </p:cNvSpPr>
          <p:nvPr>
            <p:ph type="sldNum" sz="quarter" idx="10"/>
          </p:nvPr>
        </p:nvSpPr>
        <p:spPr/>
        <p:txBody>
          <a:bodyPr/>
          <a:lstStyle/>
          <a:p>
            <a:fld id="{FE492E0B-5BAA-43B7-8F48-3C44F32B5B07}" type="slidenum">
              <a:rPr lang="en-US" smtClean="0"/>
              <a:t>11</a:t>
            </a:fld>
            <a:endParaRPr lang="en-US"/>
          </a:p>
        </p:txBody>
      </p:sp>
    </p:spTree>
    <p:extLst>
      <p:ext uri="{BB962C8B-B14F-4D97-AF65-F5344CB8AC3E}">
        <p14:creationId xmlns:p14="http://schemas.microsoft.com/office/powerpoint/2010/main" val="88409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E7673-7367-6BAD-7165-06ED8F72CD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5E6EE1-549E-1906-8FC6-D866ADE2E5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51526C-18A5-B54C-E626-7A888A72D1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9BC1D58-81E7-BAA8-6289-63549D46D96F}"/>
              </a:ext>
            </a:extLst>
          </p:cNvPr>
          <p:cNvSpPr>
            <a:spLocks noGrp="1"/>
          </p:cNvSpPr>
          <p:nvPr>
            <p:ph type="sldNum" sz="quarter" idx="10"/>
          </p:nvPr>
        </p:nvSpPr>
        <p:spPr/>
        <p:txBody>
          <a:bodyPr/>
          <a:lstStyle/>
          <a:p>
            <a:fld id="{FE492E0B-5BAA-43B7-8F48-3C44F32B5B07}" type="slidenum">
              <a:rPr lang="en-US" smtClean="0"/>
              <a:t>12</a:t>
            </a:fld>
            <a:endParaRPr lang="en-US"/>
          </a:p>
        </p:txBody>
      </p:sp>
    </p:spTree>
    <p:extLst>
      <p:ext uri="{BB962C8B-B14F-4D97-AF65-F5344CB8AC3E}">
        <p14:creationId xmlns:p14="http://schemas.microsoft.com/office/powerpoint/2010/main" val="655316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5C6C6-85DC-6021-2F42-AD009D7C96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DEE4E7-2816-DA37-9028-0DB2687C3C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78B1B9-AA7A-752C-4694-C0767A7B5B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53A025-0B34-4094-6EAD-992F3FB0D624}"/>
              </a:ext>
            </a:extLst>
          </p:cNvPr>
          <p:cNvSpPr>
            <a:spLocks noGrp="1"/>
          </p:cNvSpPr>
          <p:nvPr>
            <p:ph type="sldNum" sz="quarter" idx="5"/>
          </p:nvPr>
        </p:nvSpPr>
        <p:spPr/>
        <p:txBody>
          <a:bodyPr/>
          <a:lstStyle/>
          <a:p>
            <a:fld id="{FE492E0B-5BAA-43B7-8F48-3C44F32B5B07}" type="slidenum">
              <a:rPr lang="en-US" smtClean="0"/>
              <a:t>13</a:t>
            </a:fld>
            <a:endParaRPr lang="en-US"/>
          </a:p>
        </p:txBody>
      </p:sp>
    </p:spTree>
    <p:extLst>
      <p:ext uri="{BB962C8B-B14F-4D97-AF65-F5344CB8AC3E}">
        <p14:creationId xmlns:p14="http://schemas.microsoft.com/office/powerpoint/2010/main" val="754214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72BA3-BA81-8C58-A815-CFF959AC02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CE4E80-69FD-D24D-B548-432B4D819E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E3F706-8C77-613E-232D-FFA0A18BD778}"/>
              </a:ext>
            </a:extLst>
          </p:cNvPr>
          <p:cNvSpPr>
            <a:spLocks noGrp="1"/>
          </p:cNvSpPr>
          <p:nvPr>
            <p:ph type="body" idx="1"/>
          </p:nvPr>
        </p:nvSpPr>
        <p:spPr/>
        <p:txBody>
          <a:bodyPr/>
          <a:lstStyle/>
          <a:p>
            <a:pPr>
              <a:defRPr/>
            </a:pPr>
            <a:r>
              <a:rPr lang="en-US" sz="1200" dirty="0"/>
              <a:t>Moving forward from the last presentation, we </a:t>
            </a:r>
            <a:r>
              <a:rPr lang="en-US" dirty="0"/>
              <a:t>are going to discuss what specific housing initiatives and programs the Prenatal through 25 section within DBHR are working on, and additional housing opportunities and programs throughout communities in our state. </a:t>
            </a:r>
          </a:p>
          <a:p>
            <a:pPr>
              <a:defRPr/>
            </a:pPr>
            <a:endParaRPr lang="en-US" dirty="0">
              <a:cs typeface="+mn-lt"/>
            </a:endParaRPr>
          </a:p>
          <a:p>
            <a:pPr>
              <a:defRPr/>
            </a:pPr>
            <a:r>
              <a:rPr lang="en-US" dirty="0">
                <a:solidFill>
                  <a:srgbClr val="EE0000"/>
                </a:solidFill>
              </a:rPr>
              <a:t>Across all Systems of Care, the importance of effective transition planning has been highlighted to have direct impacts on young people’s immediate future, over their lifespan and on their families.  Often there is an initial trauma that has contributed to a young person entering the behavioral health system. Some of those young people will contact the crisis response system or enter a residential behavioral health treatment facility. Without the proper treatment, stability services and effective transition planning, young people are at an increased risk of developing secondary trauma either from the systems of care themselves, and due to a lack of safety and stability upon exiting those systems. Not only does this create lasting physiological impacts on brain development, but this also increases the likelihood that young people will have to re-enter emergency rooms to seek behavioral health treatment, in some cases young people will also contact the criminal justice system. indicate the urgency to ensure safe and stable housing upon release from public systems to ensure longer-term stability and safety.</a:t>
            </a:r>
            <a:endParaRPr lang="en-US" dirty="0"/>
          </a:p>
        </p:txBody>
      </p:sp>
      <p:sp>
        <p:nvSpPr>
          <p:cNvPr id="4" name="Slide Number Placeholder 3">
            <a:extLst>
              <a:ext uri="{FF2B5EF4-FFF2-40B4-BE49-F238E27FC236}">
                <a16:creationId xmlns:a16="http://schemas.microsoft.com/office/drawing/2014/main" id="{855A53D0-BC58-E73B-F74D-C9BA6433806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492E0B-5BAA-43B7-8F48-3C44F32B5B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27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800" dirty="0"/>
              <a:t>There are also programs for substance use prevention and positive supports where individuals can engage early. These exist online and in many communities across the state. These are great resources to be familiar with because prevention can be important no matter where you are on your recovery journey. . (*Looking to add links so that we do not need to talk about each specifically) </a:t>
            </a:r>
          </a:p>
          <a:p>
            <a:pPr marL="0" indent="0">
              <a:buFont typeface="+mj-lt"/>
              <a:buNone/>
            </a:pPr>
            <a:endParaRPr lang="en-US" sz="1800" dirty="0"/>
          </a:p>
          <a:p>
            <a:pPr marL="228600" indent="-228600">
              <a:buFont typeface="+mj-lt"/>
              <a:buAutoNum type="arabicPeriod"/>
            </a:pPr>
            <a:r>
              <a:rPr lang="en-US" sz="1800" dirty="0"/>
              <a:t>College Students Substance Use Disorder Prevention campaign</a:t>
            </a:r>
          </a:p>
          <a:p>
            <a:pPr marL="228600" indent="-228600">
              <a:buFont typeface="+mj-lt"/>
              <a:buAutoNum type="arabicPeriod"/>
            </a:pPr>
            <a:r>
              <a:rPr lang="en-US" sz="1800" dirty="0"/>
              <a:t>Underage drinking prevention) Starts with One (Opioid Use Disorder Prevention campaigns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800" dirty="0"/>
              <a:t>CPWI coalitions implement evidence-based, research-based and promising programs such as Creating Lasting Connections, Family Unidas and SPORT.32 CPWIs work across the prevention continuum. </a:t>
            </a:r>
          </a:p>
          <a:p>
            <a:pPr marL="228600" indent="-228600">
              <a:buFont typeface="+mj-lt"/>
              <a:buAutoNum type="arabicPeriod"/>
            </a:pPr>
            <a:r>
              <a:rPr lang="en-US" sz="1800" dirty="0"/>
              <a:t>CBOs bring evidence-based, research-based and promising programming to their communities. Some statewide organizations might implement programs across their chapters for adolescents. CBOs work across the continuum. </a:t>
            </a:r>
          </a:p>
          <a:p>
            <a:pPr marL="228600" indent="-228600">
              <a:buFont typeface="+mj-lt"/>
              <a:buAutoNum type="arabicPeriod"/>
            </a:pPr>
            <a:r>
              <a:rPr lang="en-US" sz="1800" dirty="0"/>
              <a:t>HCA and OSPI partner through CPWIs to provide SAP support. Trained and certified Student Assistance Professionals (SAPs) in middle and high schools. The SAP services are a multi-tiered approach, where prevention and intervention services are provided to the entire school community (universal prevention). Group or individual interventions (selected/indicated prevention and intervention) are provided to students who are most vulnerable for, or are using, alcohol, tobacco or other drugs. </a:t>
            </a:r>
          </a:p>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FE492E0B-5BAA-43B7-8F48-3C44F32B5B07}" type="slidenum">
              <a:rPr lang="en-US" smtClean="0"/>
              <a:t>15</a:t>
            </a:fld>
            <a:endParaRPr lang="en-US"/>
          </a:p>
        </p:txBody>
      </p:sp>
    </p:spTree>
    <p:extLst>
      <p:ext uri="{BB962C8B-B14F-4D97-AF65-F5344CB8AC3E}">
        <p14:creationId xmlns:p14="http://schemas.microsoft.com/office/powerpoint/2010/main" val="4066430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5AEAC-7B47-1072-2421-0FB47FFF5E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B396F5-C8C2-95FB-9BE0-4D46D47528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9F761-A844-8613-B044-4F6BCF6D57DD}"/>
              </a:ext>
            </a:extLst>
          </p:cNvPr>
          <p:cNvSpPr>
            <a:spLocks noGrp="1"/>
          </p:cNvSpPr>
          <p:nvPr>
            <p:ph type="body" idx="1"/>
          </p:nvPr>
        </p:nvSpPr>
        <p:spPr/>
        <p:txBody>
          <a:bodyPr/>
          <a:lstStyle/>
          <a:p>
            <a:r>
              <a:rPr lang="en-US" sz="1800" dirty="0">
                <a:solidFill>
                  <a:srgbClr val="000000"/>
                </a:solidFill>
                <a:latin typeface="Trebuchet MS"/>
              </a:rPr>
              <a:t>Research:</a:t>
            </a:r>
            <a:endParaRPr lang="en-US" sz="1800" b="0" i="0" u="none" strike="noStrike" baseline="0" dirty="0">
              <a:solidFill>
                <a:srgbClr val="000000"/>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latin typeface="Trebuchet MS" panose="020B0603020202020204" pitchFamily="34" charset="0"/>
              </a:rPr>
              <a:t>According to the most recent report from March 2024 “Homelessness Among Youth Exiting Systems of Care in WA State” by the Department of Social and Health Services, Research and Data Analytics division (DSHS-RDA) as of 2022, </a:t>
            </a:r>
            <a:r>
              <a:rPr lang="en-US" sz="2800" dirty="0"/>
              <a:t>69% of people who became homeless within 12 months after a SOC exit, had a history of homelessness. Residential behavioral health care facilities made up </a:t>
            </a:r>
            <a:r>
              <a:rPr lang="en-US" sz="4000" dirty="0"/>
              <a:t>13% of the total young people who become homeless within 12 months of their exit. </a:t>
            </a:r>
            <a:r>
              <a:rPr lang="en-US" sz="2800" dirty="0">
                <a:effectLst/>
                <a:latin typeface="Aptos" panose="020B0004020202020204" pitchFamily="34" charset="0"/>
                <a:ea typeface="Aptos" panose="020B0004020202020204" pitchFamily="34" charset="0"/>
                <a:cs typeface="Aptos" panose="020B0004020202020204" pitchFamily="34" charset="0"/>
              </a:rPr>
              <a:t>While this is only a small percentage of the young people that were captured in this report, it is a critical in understanding how young people that have experienced a behavioral health concern which necessitated the need for a residential behavioral health setting—continue to face challenges upon their discharge and sometimes render the treatment that had been provided trivial without safe or stable housing. Young people experiencing behavioral health concerns are vulnerable to forces outside of their control, this is especially true upon discharging from a residential behavioral health facility.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effectLst/>
              <a:latin typeface="Aptos" panose="020B0004020202020204" pitchFamily="34" charset="0"/>
              <a:ea typeface="Aptos" panose="020B0004020202020204" pitchFamily="34" charset="0"/>
              <a:cs typeface="Aptos" panose="020B0004020202020204" pitchFamily="34" charset="0"/>
            </a:endParaRPr>
          </a:p>
          <a:p>
            <a:r>
              <a:rPr lang="en-US" sz="1800" b="0" i="0" u="none" strike="noStrike" baseline="0" dirty="0">
                <a:latin typeface="Lato" panose="020F0502020204030203" pitchFamily="34" charset="0"/>
              </a:rPr>
              <a:t>Within this context, the term residential </a:t>
            </a:r>
            <a:r>
              <a:rPr lang="en-US" sz="1800" b="0" i="1" u="none" strike="noStrike" baseline="0" dirty="0">
                <a:latin typeface="Lato" panose="020F0502020204030203" pitchFamily="34" charset="0"/>
              </a:rPr>
              <a:t>behavioral health facility or program </a:t>
            </a:r>
            <a:r>
              <a:rPr lang="en-US" sz="1800" b="0" i="0" u="none" strike="noStrike" baseline="0" dirty="0">
                <a:latin typeface="Lato" panose="020F0502020204030203" pitchFamily="34" charset="0"/>
              </a:rPr>
              <a:t>includes: </a:t>
            </a:r>
          </a:p>
          <a:p>
            <a:endParaRPr lang="en-US" sz="1800" b="0" i="0" u="none" strike="noStrike" baseline="0" dirty="0">
              <a:latin typeface="Lato" panose="020F0502020204030203" pitchFamily="34" charset="0"/>
            </a:endParaRPr>
          </a:p>
          <a:p>
            <a:pPr marL="457200" lvl="1">
              <a:lnSpc>
                <a:spcPct val="90000"/>
              </a:lnSpc>
              <a:spcBef>
                <a:spcPts val="0"/>
              </a:spcBef>
              <a:buClr>
                <a:srgbClr val="7030A0"/>
              </a:buClr>
              <a:buFont typeface="Century Gothic" panose="020B0502020202020204" pitchFamily="34" charset="0"/>
              <a:buChar char="►"/>
              <a:tabLst>
                <a:tab pos="830580" algn="l"/>
              </a:tabLst>
            </a:pPr>
            <a:r>
              <a:rPr lang="en-US" dirty="0"/>
              <a:t>Acute Care facilities, including hospitals and Evaluation and Treatment facilities</a:t>
            </a:r>
          </a:p>
          <a:p>
            <a:pPr marL="457178" lvl="1">
              <a:lnSpc>
                <a:spcPct val="90000"/>
              </a:lnSpc>
              <a:spcBef>
                <a:spcPts val="0"/>
              </a:spcBef>
              <a:buClr>
                <a:srgbClr val="7030A0"/>
              </a:buClr>
              <a:buFont typeface="Century Gothic" panose="020B0502020202020204" pitchFamily="34" charset="0"/>
              <a:buChar char="►"/>
              <a:tabLst>
                <a:tab pos="830580" algn="l"/>
              </a:tabLst>
            </a:pPr>
            <a:r>
              <a:rPr lang="en-US" dirty="0"/>
              <a:t>Children’s Long-Term Inpatient Program (CLIP) facilities</a:t>
            </a:r>
          </a:p>
          <a:p>
            <a:pPr marL="457178" lvl="1">
              <a:lnSpc>
                <a:spcPct val="90000"/>
              </a:lnSpc>
              <a:spcBef>
                <a:spcPts val="0"/>
              </a:spcBef>
              <a:buClr>
                <a:srgbClr val="7030A0"/>
              </a:buClr>
              <a:buFont typeface="Century Gothic" panose="020B0502020202020204" pitchFamily="34" charset="0"/>
              <a:buChar char="►"/>
              <a:tabLst>
                <a:tab pos="830580" algn="l"/>
              </a:tabLst>
            </a:pPr>
            <a:r>
              <a:rPr lang="en-US" dirty="0"/>
              <a:t>State Hospitals (Western and Eastern State Hospitals)</a:t>
            </a:r>
          </a:p>
          <a:p>
            <a:pPr marL="457178" lvl="1">
              <a:lnSpc>
                <a:spcPct val="90000"/>
              </a:lnSpc>
              <a:spcBef>
                <a:spcPts val="0"/>
              </a:spcBef>
              <a:buClr>
                <a:srgbClr val="7030A0"/>
              </a:buClr>
              <a:buFont typeface="Century Gothic" panose="020B0502020202020204" pitchFamily="34" charset="0"/>
              <a:buChar char="►"/>
              <a:tabLst>
                <a:tab pos="830580" algn="l"/>
              </a:tabLst>
            </a:pPr>
            <a:r>
              <a:rPr lang="en-US" dirty="0"/>
              <a:t>Long Term Civil Commitment (LTCC) facilities</a:t>
            </a:r>
          </a:p>
          <a:p>
            <a:endParaRPr lang="en-US" b="1" dirty="0"/>
          </a:p>
          <a:p>
            <a:endParaRPr lang="en-US" b="1" dirty="0"/>
          </a:p>
          <a:p>
            <a:r>
              <a:rPr lang="en-US" b="1" dirty="0"/>
              <a:t>Note, long term residential programs are facilitated by DDCS, not HCA. Respite is covered under DSHS not HCA due that being care and not medical or behavioral health services specifically. </a:t>
            </a:r>
          </a:p>
          <a:p>
            <a:pPr marL="0">
              <a:lnSpc>
                <a:spcPct val="90000"/>
              </a:lnSpc>
              <a:spcBef>
                <a:spcPts val="0"/>
              </a:spcBef>
              <a:buClr>
                <a:srgbClr val="7030A0"/>
              </a:buClr>
              <a:buFont typeface="Century Gothic" panose="020B0502020202020204" pitchFamily="34" charset="0"/>
              <a:buNone/>
              <a:tabLst>
                <a:tab pos="830580" algn="l"/>
              </a:tabLst>
            </a:pPr>
            <a:br>
              <a:rPr lang="en-US" sz="1200" b="0" i="0" u="none" strike="noStrike" baseline="0" dirty="0">
                <a:solidFill>
                  <a:srgbClr val="000000"/>
                </a:solidFill>
                <a:latin typeface="Trebuchet MS" panose="020B0603020202020204" pitchFamily="34" charset="0"/>
              </a:rPr>
            </a:br>
            <a:endParaRPr lang="en-US" sz="1200" b="0" i="0" u="none" strike="noStrike" baseline="0" dirty="0">
              <a:solidFill>
                <a:srgbClr val="000000"/>
              </a:solidFill>
              <a:latin typeface="Trebuchet MS" panose="020B0603020202020204" pitchFamily="34" charset="0"/>
            </a:endParaRPr>
          </a:p>
          <a:p>
            <a:endParaRPr lang="en-US" sz="1200" b="0" i="0" u="none" strike="noStrike" baseline="0" dirty="0">
              <a:solidFill>
                <a:srgbClr val="000000"/>
              </a:solidFill>
              <a:latin typeface="Trebuchet MS" panose="020B0603020202020204" pitchFamily="34" charset="0"/>
            </a:endParaRPr>
          </a:p>
        </p:txBody>
      </p:sp>
      <p:sp>
        <p:nvSpPr>
          <p:cNvPr id="4" name="Slide Number Placeholder 3">
            <a:extLst>
              <a:ext uri="{FF2B5EF4-FFF2-40B4-BE49-F238E27FC236}">
                <a16:creationId xmlns:a16="http://schemas.microsoft.com/office/drawing/2014/main" id="{AC534DFF-C8E8-B480-759C-23E080E97303}"/>
              </a:ext>
            </a:extLst>
          </p:cNvPr>
          <p:cNvSpPr>
            <a:spLocks noGrp="1"/>
          </p:cNvSpPr>
          <p:nvPr>
            <p:ph type="sldNum" sz="quarter" idx="10"/>
          </p:nvPr>
        </p:nvSpPr>
        <p:spPr/>
        <p:txBody>
          <a:bodyPr/>
          <a:lstStyle/>
          <a:p>
            <a:fld id="{FE492E0B-5BAA-43B7-8F48-3C44F32B5B07}" type="slidenum">
              <a:rPr lang="en-US" smtClean="0"/>
              <a:t>16</a:t>
            </a:fld>
            <a:endParaRPr lang="en-US"/>
          </a:p>
        </p:txBody>
      </p:sp>
    </p:spTree>
    <p:extLst>
      <p:ext uri="{BB962C8B-B14F-4D97-AF65-F5344CB8AC3E}">
        <p14:creationId xmlns:p14="http://schemas.microsoft.com/office/powerpoint/2010/main" val="1221488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support of these initiatives HCA and DCYF have initiated a process to unsuspend insurance at 30 days prior to discharge within juvenile justice systems. This would ensure that housing needs are identified early, and that these conversations are ongoing until discharge. This also gives the opportunity for discharge planners to ensure a more comprehensive, and realistic transitional plan after they have exited the juvenile justice system. Within the Department of Children, Youth and Family (DCYF) Juvenile Rehabilitation has hired a discharge liaison who will be working with transitional age youth on a re-entry plan that will include housing prior to exiting the system. HCA works with DCYF to ensure that young people being discharged from JR and JRA facilities can access outpatient behavioral health services. </a:t>
            </a:r>
            <a:br>
              <a:rPr lang="en-US" dirty="0">
                <a:cs typeface="+mn-lt"/>
              </a:rPr>
            </a:br>
            <a:endParaRPr lang="en-US" dirty="0"/>
          </a:p>
          <a:p>
            <a:r>
              <a:rPr lang="en-US" dirty="0"/>
              <a:t>(45 seconds)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Effective January 1, 2023 </a:t>
            </a:r>
            <a:r>
              <a:rPr lang="en-US" sz="1200" dirty="0">
                <a:effectLst/>
                <a:latin typeface="Calibri" panose="020F0502020204030204" pitchFamily="34" charset="0"/>
                <a:ea typeface="Calibri" panose="020F0502020204030204" pitchFamily="34" charset="0"/>
                <a:cs typeface="Times New Roman" panose="02020603050405020304" pitchFamily="18" charset="0"/>
              </a:rPr>
              <a:t>HB 1860 went into effect with new requirements for managed care organizations (MCOs) and inpatient behavioral health providers. This legislative requirement requires notification and coordination for individuals discharging from inpatient behavioral health settings to support discharge to stable housing. T</a:t>
            </a:r>
            <a:r>
              <a:rPr lang="en-US" dirty="0"/>
              <a:t>he notification system is currently within the development phase at HCA. This system will give a 24-hour notification to managed care organizations from providers that an individual is being discharged from a behavioral health facility. This will give discharge planners the opportunity to work with manage care organizations to ensure safe and stable housing has been secured. This will create a positive impact on individuals who may need additional assistance, support and care coordination that may be needed upon exiting a treatment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Within HB 1860 Managed Care Organizations and Providers both have responsibility to ensure notifications have been completed.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MCO Responsibilities include: </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Inpatient behavioral health providers are required to notify a patient’s MCO at least 24 hours prior to discharge, or on the day of discharge for patients leaving against medical advice. Notification must include housing instability or homelessness risk. Inpatient behavioral health providers and MCOs are required to collaborate on housing-related care coordination for discharge planning purposes for individuals in inpatient behavioral health settings, </a:t>
            </a:r>
            <a:r>
              <a:rPr lang="en-US" sz="1200" strike="sngStrike"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Through the Utilization Management process, MCO’s will screen all Inpatient Behavioral Health hospitalizations for housing status, risk of housing instability and potential housing needs as identified by providers during course of treatment. </a:t>
            </a: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Will collaborate with inpatient behavioral health providers on discharge planning and housing-related discharge needs as requested by provider or identified through the UM process.  </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Ensure that individuals discharging from the inpatient behavioral heath setting are provided the resources and assistance required to apply and secure safe and stable housing. </a:t>
            </a:r>
            <a:endParaRPr lang="en-US" sz="1200" dirty="0"/>
          </a:p>
          <a:p>
            <a:pPr marL="0" marR="0" lvl="0" indent="0">
              <a:lnSpc>
                <a:spcPct val="107000"/>
              </a:lnSpc>
              <a:spcBef>
                <a:spcPts val="0"/>
              </a:spcBef>
              <a:spcAft>
                <a:spcPts val="80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Provider Responsibilities:</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Begin Identify housing status and assessing risk for housing instability at admission and determine needs prior to discharge.   </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Include housing status/needs in admission notification and/or continued stay requests submitted to the MCOs. </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Will notify and collaborate with MCOs when additional assistance is needed with discharge planning and housing-related discharge needs.  </a:t>
            </a:r>
          </a:p>
          <a:p>
            <a:pPr marL="0" marR="0" lvl="0" indent="0">
              <a:lnSpc>
                <a:spcPct val="107000"/>
              </a:lnSpc>
              <a:spcBef>
                <a:spcPts val="0"/>
              </a:spcBef>
              <a:spcAft>
                <a:spcPts val="80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individuals enrolled in a Medicaid MCO, a psychiatric hospital must: inform the MCO in which the person is enrolled of the person's discharge or change in care plan: for anticipated discharges, no later than 24 hours before the person's known discharge date; or for all other discharges, no later than the date of discharge or departure from the facility; and engage with MCOs in discharge planning, which includes informing and connecting patients to care management resources at the appropriate MCO.</a:t>
            </a:r>
          </a:p>
          <a:p>
            <a:endParaRPr lang="en-US" dirty="0"/>
          </a:p>
          <a:p>
            <a:r>
              <a:rPr lang="en-US" dirty="0"/>
              <a:t>The HCA is required to employ performance measures in contracts with MCOs and these contracts must include performance measures targeting the following outcomes: </a:t>
            </a:r>
            <a:br>
              <a:rPr lang="en-US" dirty="0"/>
            </a:br>
            <a:endParaRPr lang="en-US" dirty="0"/>
          </a:p>
          <a:p>
            <a:r>
              <a:rPr lang="en-US" dirty="0"/>
              <a:t>• improvements in client health status and wellness; increases in client participation in meaningful activities including employment and education; </a:t>
            </a:r>
          </a:p>
          <a:p>
            <a:r>
              <a:rPr lang="en-US" dirty="0"/>
              <a:t>• reductions in client involvement with criminal justice systems; </a:t>
            </a:r>
          </a:p>
          <a:p>
            <a:r>
              <a:rPr lang="en-US" dirty="0"/>
              <a:t>• enhanced safety and access to treatment for forensic patients; reductions in avoidable costs in hospitals, emergency rooms, crisis services, and jail and prisons;</a:t>
            </a:r>
          </a:p>
          <a:p>
            <a:r>
              <a:rPr lang="en-US" dirty="0"/>
              <a:t>• increases in stable housing in the community; </a:t>
            </a:r>
          </a:p>
          <a:p>
            <a:r>
              <a:rPr lang="en-US" dirty="0"/>
              <a:t>• improvements in client satisfaction and quality of life; and </a:t>
            </a:r>
          </a:p>
          <a:p>
            <a:r>
              <a:rPr lang="en-US" dirty="0"/>
              <a:t>• reductions in population-level health disparities. </a:t>
            </a:r>
          </a:p>
          <a:p>
            <a:endParaRPr lang="en-US" dirty="0"/>
          </a:p>
          <a:p>
            <a:r>
              <a:rPr lang="en-US" dirty="0"/>
              <a:t>https://lawfilesext.leg.wa.gov/biennium/2021-22/Pdf/Bill%20Reports/House/1860-S2%20HBR%20FBR%2022.pdf?q=20240325104002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492E0B-5BAA-43B7-8F48-3C44F32B5B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794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the HB 1905 legislation, the sections of MPD, DBHR and CQCT with HCA have been part of assisting DCYF fulfill their obligation of creating, coordinating and supporting the Youth &amp; Young Adult Housing Response Team. With each sections expertise they can collect data, coordinate with MCOs to ensure care coordination has been successfully implemented and ensure that those young people with behavioral health concerns are experiencing trauma informed care, and have access to inpatient or outpatient services as needed.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HCA created internal workgroups that include HCA staff across all sections as foundational support to this initiative. Information regarding those workgroups can be found on our website. The workgroup focus’ on four areas: data, payment, policy and standards of training and resources. HCA has also created the discharge planner's toolkit and the Pathways to Housing website to assist discharge planners and MCOs locate behavioral health programs that can support our community members. The discharge planner's toolkit may used prior to exiting a behavioral health facility, to assist with finding housing options and providers within their local areas. With these tools, providers will be better equipped to find safe and stable housing that will also support the individual's recovery. We will discuss later some of the programs that have been implemented to ensure that HCA is meeting our young peoples needs. </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(50 seconds)</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this slide you will find helpful links if you would like to know more including the</a:t>
            </a:r>
            <a:r>
              <a:rPr lang="en-US" sz="1200" b="0" i="0" u="none" strike="noStrike" baseline="0" dirty="0">
                <a:solidFill>
                  <a:srgbClr val="000000"/>
                </a:solidFill>
                <a:latin typeface="Trebuchet MS" panose="020B0603020202020204" pitchFamily="34" charset="0"/>
              </a:rPr>
              <a:t> July 2021report HCA completed to establish best practice recommendations for strong, supportive communities for successful transitions from inpatient behavioral health facilities. Within this report you will find that HCA recommended educational programs to identify best practices for transitional aged youth discharges from inpatient facilities to discharge planners, managed care organizations and community partners that work with young people during this stressful time. The report identifies the importance of  provider and managed care organization collaboration and “warm hand offs” during care coordination to identify follow-up care, housing vouchers, natural supports, education, employment supports and other basic needs such as food, ID cards etc. Additionally, this report emphasized the importance of educating community providers on inclusivity, trauma informed care, developmentally appropriate goal setting, identifying and addressing the stigma related to youth homelessness and to identify systematic gaps that need additional innovation and support.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492E0B-5BAA-43B7-8F48-3C44F32B5B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667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76AFF-889D-F725-56DC-D57B8125EF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49A196-7646-ACF9-4BD5-EA17FA249B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8787B4-AA57-0DF3-D334-0540A123FA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source-sans-pro"/>
              </a:rPr>
              <a:t>Among behavioral health resources, HCA also has a housing portfolio which includes programs such as: HARPS, FHARPS, PATH, foundational &amp; Community Supports or FCS,  and Recovery Residences. On this slide you will find a link to the housing program matrix, the FCS website, the HCA Website and lists of recovery residences. HCA has a Discharge Planners toolkit that can be utilize to determine which programs someone may qualify for.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source-sans-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source-sans-pro"/>
              </a:rPr>
              <a:t>Let's look at the discharge planner's toolkit now,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source-sans-pro"/>
            </a:endParaRPr>
          </a:p>
          <a:p>
            <a:pPr>
              <a:defRPr/>
            </a:pPr>
            <a:r>
              <a:rPr lang="en-US" dirty="0">
                <a:solidFill>
                  <a:srgbClr val="000000"/>
                </a:solidFill>
              </a:rPr>
              <a:t>FCS extended to 16+ for supportive employment and for supportive housing; starts younger now, so they are prepared instead of going into adulthood. </a:t>
            </a:r>
            <a:endParaRPr lang="en-US" dirty="0"/>
          </a:p>
          <a:p>
            <a:pPr>
              <a:defRPr/>
            </a:pPr>
            <a:endParaRPr lang="en-US" dirty="0">
              <a:solidFill>
                <a:srgbClr val="333333"/>
              </a:solidFill>
              <a:latin typeface="source-sans-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source-sans-pro"/>
              </a:rPr>
              <a:t>Bridge Housing: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333333"/>
                </a:solidFill>
                <a:effectLst/>
                <a:latin typeface="Montserrat" panose="00000500000000000000" pitchFamily="2" charset="0"/>
                <a:ea typeface="+mn-ea"/>
                <a:cs typeface="+mn-cs"/>
              </a:rPr>
              <a:t>The funding for the Program comes in part from the Blake Bill and additional proviso funding </a:t>
            </a:r>
            <a:r>
              <a:rPr lang="en-US" dirty="0">
                <a:latin typeface="+mn-lt"/>
              </a:rPr>
              <a:t>during special session of this year, for fiscal years 2023 to June 2025. </a:t>
            </a:r>
            <a:r>
              <a:rPr lang="en-US" sz="1200" dirty="0">
                <a:effectLst/>
                <a:latin typeface="+mn-lt"/>
                <a:ea typeface="Calibri" panose="020F0502020204030204" pitchFamily="34" charset="0"/>
              </a:rPr>
              <a:t>Within Engrossed Substitute Senate Bill 5693, section 215, it states funding was “provided solely for the authority to continue and increase contract services to provide information and support related to safe housing and support services for youth exiting inpatient mental health and/or substance use disorder facilities to stakeholders, inpatient treatment facilities, young people, and other community providers that serve unaccompanied youth and young adults”. </a:t>
            </a:r>
          </a:p>
          <a:p>
            <a:endParaRPr lang="en-US" dirty="0"/>
          </a:p>
        </p:txBody>
      </p:sp>
      <p:sp>
        <p:nvSpPr>
          <p:cNvPr id="4" name="Slide Number Placeholder 3">
            <a:extLst>
              <a:ext uri="{FF2B5EF4-FFF2-40B4-BE49-F238E27FC236}">
                <a16:creationId xmlns:a16="http://schemas.microsoft.com/office/drawing/2014/main" id="{97B13F98-34CE-5C0E-F229-EE5327D75B7D}"/>
              </a:ext>
            </a:extLst>
          </p:cNvPr>
          <p:cNvSpPr>
            <a:spLocks noGrp="1"/>
          </p:cNvSpPr>
          <p:nvPr>
            <p:ph type="sldNum" sz="quarter" idx="10"/>
          </p:nvPr>
        </p:nvSpPr>
        <p:spPr/>
        <p:txBody>
          <a:bodyPr/>
          <a:lstStyle/>
          <a:p>
            <a:fld id="{FE492E0B-5BAA-43B7-8F48-3C44F32B5B07}" type="slidenum">
              <a:rPr lang="en-US" smtClean="0"/>
              <a:t>19</a:t>
            </a:fld>
            <a:endParaRPr lang="en-US" dirty="0"/>
          </a:p>
        </p:txBody>
      </p:sp>
    </p:spTree>
    <p:extLst>
      <p:ext uri="{BB962C8B-B14F-4D97-AF65-F5344CB8AC3E}">
        <p14:creationId xmlns:p14="http://schemas.microsoft.com/office/powerpoint/2010/main" val="741266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4BB24-5B39-70F6-7565-9EE8CEFE5E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A08D4E-AF72-3841-2AA1-01EC2191DB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32D47C-2FCA-5C85-F72F-32B019AA1F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agenda for this presentation is as followed and will be completed in 20 minutes with time for questions at the end. This presentation also has active links; Sarah will be sure to send out the full presentation. Please feel free to share this presentation, as another tool in your toolbox while working with youth &amp; young adults experiencing housing insecurity. </a:t>
            </a:r>
          </a:p>
        </p:txBody>
      </p:sp>
      <p:sp>
        <p:nvSpPr>
          <p:cNvPr id="4" name="Slide Number Placeholder 3">
            <a:extLst>
              <a:ext uri="{FF2B5EF4-FFF2-40B4-BE49-F238E27FC236}">
                <a16:creationId xmlns:a16="http://schemas.microsoft.com/office/drawing/2014/main" id="{92EA0587-0E65-5663-DFD9-EC4449926AC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492E0B-5BAA-43B7-8F48-3C44F32B5B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095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B4E96-4474-3829-8028-D4EE401A6A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13FCF-FBD4-FB4B-EABF-3C2F109C43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775B89-77F0-3D49-8DA2-F06E132D3866}"/>
              </a:ext>
            </a:extLst>
          </p:cNvPr>
          <p:cNvSpPr>
            <a:spLocks noGrp="1"/>
          </p:cNvSpPr>
          <p:nvPr>
            <p:ph type="body" idx="1"/>
          </p:nvPr>
        </p:nvSpPr>
        <p:spPr/>
        <p:txBody>
          <a:bodyPr/>
          <a:lstStyle/>
          <a:p>
            <a:r>
              <a:rPr lang="en-US" sz="2800" dirty="0">
                <a:hlinkClick r:id="rId3"/>
              </a:rPr>
              <a:t>Youth &amp; Young Adult Housing Response Team</a:t>
            </a:r>
            <a:br>
              <a:rPr lang="en-US" sz="2800" dirty="0"/>
            </a:br>
            <a:r>
              <a:rPr lang="en-US" sz="1800" b="0" i="0" dirty="0">
                <a:solidFill>
                  <a:srgbClr val="5F5F5F"/>
                </a:solidFill>
                <a:effectLst/>
                <a:latin typeface="Open Sans" panose="020B0606030504020204" pitchFamily="34" charset="0"/>
              </a:rPr>
              <a:t>Any youth or young adult ages 12 through 24 years old, exiting a publicly funded system of care who is experiencing or at risk of homelessness. This youth centered approach brings all state agencies to the same table to create a holistic plan for young people to find and sustain safe &amp; stable housing. This team does not have housing or beds available to them; however, the team does make referrals to housing providers when applicable. </a:t>
            </a:r>
            <a:endParaRPr lang="en-US" sz="2800" dirty="0"/>
          </a:p>
          <a:p>
            <a:br>
              <a:rPr lang="en-US" sz="2800" dirty="0">
                <a:hlinkClick r:id="rId4" invalidUrl="http://"/>
              </a:rPr>
            </a:br>
            <a:r>
              <a:rPr lang="en-US" sz="2800" dirty="0">
                <a:hlinkClick r:id="rId5"/>
              </a:rPr>
              <a:t>1580 Children in Crisis FAQ</a:t>
            </a:r>
            <a:br>
              <a:rPr lang="en-US" sz="2800" dirty="0"/>
            </a:br>
            <a:r>
              <a:rPr lang="en-US" sz="1800" dirty="0"/>
              <a:t>Young people aged 17 and younger who are: At risk of remaining in a hospital without medical necessity, without the ability to return to the care of a parent, and not a dependent of the Department of Children, Youth and Families (DCYF) under chapter 13.34 RCW or staying in a hospital without medical necessity and who is unable to return to the care of a parent but is not dependent under chapter 13.34 RCW; or A dependent under chapter 13.34 RCW, experiencing placement instability, and referred to the 1580 team by DCYF. </a:t>
            </a:r>
          </a:p>
          <a:p>
            <a:endParaRPr lang="en-US" sz="1800" dirty="0">
              <a:ea typeface="Calibri"/>
              <a:cs typeface="Calibri"/>
            </a:endParaRPr>
          </a:p>
          <a:p>
            <a:r>
              <a:rPr lang="en-US" sz="1800" dirty="0">
                <a:solidFill>
                  <a:srgbClr val="404040"/>
                </a:solidFill>
                <a:hlinkClick r:id="rId6"/>
              </a:rPr>
              <a:t>Lake Burien Transitional Facility</a:t>
            </a:r>
            <a:r>
              <a:rPr lang="en-US" sz="1800" dirty="0">
                <a:solidFill>
                  <a:srgbClr val="404040"/>
                </a:solidFill>
              </a:rPr>
              <a:t> (DDA)</a:t>
            </a:r>
            <a:br>
              <a:rPr lang="en-US" sz="1800" dirty="0">
                <a:cs typeface="+mn-lt"/>
              </a:rPr>
            </a:br>
            <a:r>
              <a:rPr lang="en-US" sz="1800" dirty="0">
                <a:solidFill>
                  <a:srgbClr val="404040"/>
                </a:solidFill>
              </a:rPr>
              <a:t> </a:t>
            </a:r>
            <a:r>
              <a:rPr lang="en-US" sz="1800" dirty="0">
                <a:solidFill>
                  <a:srgbClr val="5F5F5F"/>
                </a:solidFill>
              </a:rPr>
              <a:t>A therapeutic facility developed to support youth, ages 13-17, with intellectual and developmental disabilities, autism spectrum disorder, behavioral health needs, and other co-occurring disorders such as substance use disorder and mental illness. </a:t>
            </a:r>
            <a:endParaRPr lang="en-US" sz="1800" dirty="0"/>
          </a:p>
          <a:p>
            <a:endParaRPr lang="en-US" sz="1800" dirty="0">
              <a:solidFill>
                <a:srgbClr val="5F5F5F"/>
              </a:solidFill>
              <a:ea typeface="Calibri"/>
              <a:cs typeface="Calibri"/>
            </a:endParaRPr>
          </a:p>
          <a:p>
            <a:r>
              <a:rPr lang="en-US" sz="1800" dirty="0">
                <a:solidFill>
                  <a:srgbClr val="404040"/>
                </a:solidFill>
                <a:hlinkClick r:id="rId7"/>
              </a:rPr>
              <a:t>Kid’s Mental Health Washington</a:t>
            </a:r>
            <a:br>
              <a:rPr lang="en-US" sz="1800" dirty="0">
                <a:cs typeface="+mn-lt"/>
              </a:rPr>
            </a:br>
            <a:r>
              <a:rPr lang="en-US" sz="1800" dirty="0">
                <a:solidFill>
                  <a:srgbClr val="404040"/>
                </a:solidFill>
              </a:rPr>
              <a:t> The Youth Navigator program is a behavioral health care model in which we set up MDT’s (multidisciplinary team meetings) to connect our youth and families to the care and resources they need.</a:t>
            </a:r>
            <a:endParaRPr lang="en-US" sz="1800" dirty="0"/>
          </a:p>
          <a:p>
            <a:r>
              <a:rPr lang="en-US" sz="1800" dirty="0">
                <a:solidFill>
                  <a:srgbClr val="5F5F5F"/>
                </a:solidFill>
                <a:ea typeface="Calibri"/>
                <a:cs typeface="Calibri"/>
              </a:rPr>
              <a:t>**Again, WISe and New Journeys are both wrap around programs that have a housing component within their case management programming</a:t>
            </a:r>
          </a:p>
          <a:p>
            <a:endParaRPr lang="en-US" sz="1800" dirty="0">
              <a:solidFill>
                <a:srgbClr val="5F5F5F"/>
              </a:solidFill>
              <a:ea typeface="Calibri"/>
              <a:cs typeface="Calibri"/>
            </a:endParaRPr>
          </a:p>
          <a:p>
            <a:r>
              <a:rPr lang="en-US" sz="1800" dirty="0" err="1">
                <a:solidFill>
                  <a:srgbClr val="404040"/>
                </a:solidFill>
                <a:hlinkClick r:id="rId8"/>
              </a:rPr>
              <a:t>Youthnet</a:t>
            </a:r>
            <a:r>
              <a:rPr lang="en-US" sz="1800" dirty="0">
                <a:solidFill>
                  <a:srgbClr val="404040"/>
                </a:solidFill>
                <a:hlinkClick r:id="rId8"/>
              </a:rPr>
              <a:t> </a:t>
            </a:r>
            <a:br>
              <a:rPr lang="en-US" sz="1800" dirty="0">
                <a:cs typeface="+mn-lt"/>
              </a:rPr>
            </a:br>
            <a:r>
              <a:rPr lang="en-US" sz="1800" dirty="0">
                <a:solidFill>
                  <a:srgbClr val="404040"/>
                </a:solidFill>
              </a:rPr>
              <a:t>The programs in Adolescent Services aim to provide current or former foster youth or youth who have experienced systems of care with access to one-on-one case management services, addressing areas of support needed to thrive on their own successfully.</a:t>
            </a:r>
            <a:br>
              <a:rPr lang="en-US" sz="1800" dirty="0">
                <a:cs typeface="+mn-lt"/>
              </a:rPr>
            </a:br>
            <a:endParaRPr lang="en-US" sz="1800" dirty="0"/>
          </a:p>
          <a:p>
            <a:r>
              <a:rPr lang="en-US" sz="1800" dirty="0">
                <a:solidFill>
                  <a:srgbClr val="404040"/>
                </a:solidFill>
                <a:hlinkClick r:id="rId9"/>
              </a:rPr>
              <a:t>Mobile Response &amp; Stabilization Services for Youth</a:t>
            </a:r>
            <a:br>
              <a:rPr lang="en-US" sz="1800" dirty="0">
                <a:cs typeface="+mn-lt"/>
              </a:rPr>
            </a:br>
            <a:endParaRPr lang="en-US" sz="1800" dirty="0"/>
          </a:p>
          <a:p>
            <a:r>
              <a:rPr lang="en-US" sz="1800" dirty="0">
                <a:solidFill>
                  <a:srgbClr val="404040"/>
                </a:solidFill>
                <a:ea typeface="Calibri" panose="020F0502020204030204"/>
                <a:cs typeface="Calibri" panose="020F0502020204030204"/>
              </a:rPr>
              <a:t>DCYF is the child and family agency within our state, however, the current RCW 26.44.020, does not include homelessness as an active safety threat and because of this, when providers, families or schools call an intake in to DCYF, a case will not open. If a young person is still residing in an IBHTF for example, the department will consider the young person meeting the safety threshold.  If you would like to look into this issue more, you can also research HB 1227. Due to family conflict often being a reason for a young person to not want to reside at home, DCYF asks that young people who are unsafe or </a:t>
            </a:r>
            <a:r>
              <a:rPr lang="en-US" sz="1800" dirty="0" err="1">
                <a:solidFill>
                  <a:srgbClr val="404040"/>
                </a:solidFill>
                <a:ea typeface="Calibri" panose="020F0502020204030204"/>
                <a:cs typeface="Calibri" panose="020F0502020204030204"/>
              </a:rPr>
              <a:t>unstability</a:t>
            </a:r>
            <a:r>
              <a:rPr lang="en-US" sz="1800" dirty="0">
                <a:solidFill>
                  <a:srgbClr val="404040"/>
                </a:solidFill>
                <a:ea typeface="Calibri" panose="020F0502020204030204"/>
                <a:cs typeface="Calibri" panose="020F0502020204030204"/>
              </a:rPr>
              <a:t> housed, or family members who are wanting to be reunited with their child to call in an intake for Family Reconciliations Services for services only. These are for instances for when abuse and/or neglect has not been identified. FRS is a </a:t>
            </a:r>
            <a:r>
              <a:rPr lang="en-US" sz="1800" dirty="0">
                <a:solidFill>
                  <a:srgbClr val="404040"/>
                </a:solidFill>
              </a:rPr>
              <a:t>voluntary program that serves youth &amp; families who are in conflict. This is a services only program serving young people ages 12 through 17. </a:t>
            </a:r>
            <a:endParaRPr lang="en-US" sz="1800" dirty="0">
              <a:ea typeface="Calibri"/>
              <a:cs typeface="Calibri"/>
            </a:endParaRPr>
          </a:p>
          <a:p>
            <a:endParaRPr lang="en-US" sz="1800" dirty="0">
              <a:solidFill>
                <a:srgbClr val="5F5F5F"/>
              </a:solidFill>
              <a:ea typeface="Calibri"/>
              <a:cs typeface="Calibri"/>
            </a:endParaRPr>
          </a:p>
          <a:p>
            <a:endParaRPr lang="en-US" sz="1800" dirty="0"/>
          </a:p>
        </p:txBody>
      </p:sp>
      <p:sp>
        <p:nvSpPr>
          <p:cNvPr id="4" name="Slide Number Placeholder 3">
            <a:extLst>
              <a:ext uri="{FF2B5EF4-FFF2-40B4-BE49-F238E27FC236}">
                <a16:creationId xmlns:a16="http://schemas.microsoft.com/office/drawing/2014/main" id="{7FA926E6-B94A-C4AF-50C0-B1311AB55FA7}"/>
              </a:ext>
            </a:extLst>
          </p:cNvPr>
          <p:cNvSpPr>
            <a:spLocks noGrp="1"/>
          </p:cNvSpPr>
          <p:nvPr>
            <p:ph type="sldNum" sz="quarter" idx="5"/>
          </p:nvPr>
        </p:nvSpPr>
        <p:spPr/>
        <p:txBody>
          <a:bodyPr/>
          <a:lstStyle/>
          <a:p>
            <a:fld id="{FE492E0B-5BAA-43B7-8F48-3C44F32B5B07}" type="slidenum">
              <a:rPr lang="en-US" smtClean="0"/>
              <a:t>20</a:t>
            </a:fld>
            <a:endParaRPr lang="en-US"/>
          </a:p>
        </p:txBody>
      </p:sp>
    </p:spTree>
    <p:extLst>
      <p:ext uri="{BB962C8B-B14F-4D97-AF65-F5344CB8AC3E}">
        <p14:creationId xmlns:p14="http://schemas.microsoft.com/office/powerpoint/2010/main" val="29204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Calibri"/>
                <a:cs typeface="Calibri"/>
              </a:rPr>
              <a:t>Different types of housing programs in WA for YYA:</a:t>
            </a:r>
            <a:endParaRPr lang="en-US" dirty="0"/>
          </a:p>
          <a:p>
            <a:pPr marL="285750" indent="-285750">
              <a:buFont typeface="Arial"/>
              <a:buChar char="•"/>
              <a:defRPr/>
            </a:pPr>
            <a:r>
              <a:rPr lang="en-US" b="1" dirty="0">
                <a:solidFill>
                  <a:srgbClr val="252525"/>
                </a:solidFill>
              </a:rPr>
              <a:t>Street Outreach Services</a:t>
            </a:r>
            <a:r>
              <a:rPr lang="en-US" dirty="0">
                <a:solidFill>
                  <a:srgbClr val="252525"/>
                </a:solidFill>
              </a:rPr>
              <a:t> provide directly or through referrals for basic needs resources and services, including providing problem solving conversations or advocacy to help identify practical solutions to resolving housing crises. Services are provided through street or community-based outreach or in drop-in centers.</a:t>
            </a:r>
            <a:endParaRPr lang="en-US" dirty="0"/>
          </a:p>
          <a:p>
            <a:pPr>
              <a:buFont typeface="Arial"/>
              <a:buChar char="•"/>
              <a:defRPr/>
            </a:pPr>
            <a:r>
              <a:rPr lang="en-US" b="1" dirty="0">
                <a:solidFill>
                  <a:srgbClr val="252525"/>
                </a:solidFill>
              </a:rPr>
              <a:t>Young Adult Shelters</a:t>
            </a:r>
            <a:r>
              <a:rPr lang="en-US" dirty="0">
                <a:solidFill>
                  <a:srgbClr val="252525"/>
                </a:solidFill>
              </a:rPr>
              <a:t> and drop-in centers, provide immediate, temporary emergency overnight shelter with assessment and service planning to young adults ages 18-24.</a:t>
            </a:r>
            <a:br>
              <a:rPr lang="en-US" dirty="0">
                <a:ea typeface="Calibri"/>
                <a:cs typeface="+mn-lt"/>
              </a:rPr>
            </a:br>
            <a:r>
              <a:rPr lang="en-US" b="1" dirty="0">
                <a:solidFill>
                  <a:srgbClr val="252525"/>
                </a:solidFill>
              </a:rPr>
              <a:t>              Ancillary Therapeutic Services</a:t>
            </a:r>
            <a:r>
              <a:rPr lang="en-US" dirty="0">
                <a:solidFill>
                  <a:srgbClr val="252525"/>
                </a:solidFill>
              </a:rPr>
              <a:t> provide additional support accessing behavioral health services.</a:t>
            </a:r>
            <a:endParaRPr lang="en-US" dirty="0">
              <a:ea typeface="Calibri" panose="020F0502020204030204"/>
              <a:cs typeface="Calibri" panose="020F0502020204030204"/>
            </a:endParaRPr>
          </a:p>
          <a:p>
            <a:pPr>
              <a:defRPr/>
            </a:pPr>
            <a:r>
              <a:rPr lang="en-US" b="1" dirty="0">
                <a:solidFill>
                  <a:srgbClr val="252525"/>
                </a:solidFill>
              </a:rPr>
              <a:t>              Community Support Teams</a:t>
            </a:r>
            <a:r>
              <a:rPr lang="en-US" dirty="0">
                <a:solidFill>
                  <a:srgbClr val="252525"/>
                </a:solidFill>
              </a:rPr>
              <a:t> coordinate youth-led meetings focused on identifying and providing supports focused on resolving family conflict and barriers to safe and stable housing.</a:t>
            </a:r>
            <a:br>
              <a:rPr lang="en-US" dirty="0">
                <a:ea typeface="Calibri"/>
                <a:cs typeface="+mn-lt"/>
              </a:rPr>
            </a:br>
            <a:r>
              <a:rPr lang="en-US" b="1" dirty="0">
                <a:solidFill>
                  <a:srgbClr val="252525"/>
                </a:solidFill>
              </a:rPr>
              <a:t>             Protected Healthcare Services</a:t>
            </a:r>
            <a:r>
              <a:rPr lang="en-US" dirty="0">
                <a:solidFill>
                  <a:srgbClr val="252525"/>
                </a:solidFill>
              </a:rPr>
              <a:t> support youth who are seeking or receiving gender-affirming and/or reproductive health care.</a:t>
            </a:r>
            <a:endParaRPr lang="en-US" dirty="0">
              <a:ea typeface="Calibri" panose="020F0502020204030204"/>
              <a:cs typeface="Calibri" panose="020F0502020204030204"/>
            </a:endParaRPr>
          </a:p>
          <a:p>
            <a:pPr>
              <a:defRPr/>
            </a:pPr>
            <a:r>
              <a:rPr lang="en-US" dirty="0">
                <a:solidFill>
                  <a:srgbClr val="252525"/>
                </a:solidFill>
                <a:ea typeface="Calibri"/>
                <a:cs typeface="Calibri"/>
              </a:rPr>
              <a:t>*According to RCW 13.32A.082: Young people are able to access shelter programs without parent permission, especially those seeking gender affirming care, however shelter programs are required as mandated reporters to notify the parents, DCYF and local law enforcement within 72 hours of a young person arriving. There are some considerations such as suspected abuse or neglect where a shelter is not required to notify a parent within 72 hours. </a:t>
            </a:r>
            <a:br>
              <a:rPr lang="en-US" dirty="0">
                <a:ea typeface="Calibri"/>
                <a:cs typeface="+mn-lt"/>
              </a:rPr>
            </a:br>
            <a:r>
              <a:rPr lang="en-US" dirty="0">
                <a:solidFill>
                  <a:srgbClr val="252525"/>
                </a:solidFill>
                <a:ea typeface="Calibri"/>
                <a:cs typeface="Calibri"/>
              </a:rPr>
              <a:t>*As most of you are aware, a minor 13 and over can consent to certain healthcare services without parent consent.  </a:t>
            </a:r>
          </a:p>
          <a:p>
            <a:pPr>
              <a:defRPr/>
            </a:pPr>
            <a:endParaRPr lang="en-US" dirty="0">
              <a:ea typeface="Calibri"/>
              <a:cs typeface="+mn-lt"/>
            </a:endParaRPr>
          </a:p>
          <a:p>
            <a:pPr>
              <a:defRPr/>
            </a:pPr>
            <a:r>
              <a:rPr lang="en-US" dirty="0">
                <a:ea typeface="Calibri"/>
                <a:cs typeface="+mn-lt"/>
              </a:rPr>
              <a:t>*Often a young adult will need to leave the YYA shelter during the day and come back at a certain time in the evening to secure a bed. Even arriving on time does not mean that a young person will secure a bed for the night resulting in some young people having to sleep on the street. </a:t>
            </a:r>
            <a:br>
              <a:rPr lang="en-US" dirty="0">
                <a:ea typeface="Calibri"/>
                <a:cs typeface="+mn-lt"/>
              </a:rPr>
            </a:br>
            <a:endParaRPr lang="en-US" dirty="0">
              <a:solidFill>
                <a:srgbClr val="252525"/>
              </a:solidFill>
              <a:ea typeface="Calibri"/>
              <a:cs typeface="Calibri"/>
            </a:endParaRPr>
          </a:p>
          <a:p>
            <a:pPr>
              <a:buFont typeface="Arial"/>
              <a:buChar char="•"/>
              <a:defRPr/>
            </a:pPr>
            <a:r>
              <a:rPr lang="en-US" b="1" dirty="0">
                <a:solidFill>
                  <a:srgbClr val="252525"/>
                </a:solidFill>
              </a:rPr>
              <a:t>HOPE Centers</a:t>
            </a:r>
            <a:r>
              <a:rPr lang="en-US" dirty="0">
                <a:solidFill>
                  <a:srgbClr val="252525"/>
                </a:solidFill>
              </a:rPr>
              <a:t> serve youth for up to 90 days while assisting with obtaining safe and stable housing. Youth must voluntarily agree to stay in HOPE Centers. Extending stays may be requested when no housing solution can be found.</a:t>
            </a:r>
            <a:endParaRPr lang="en-US" dirty="0">
              <a:solidFill>
                <a:srgbClr val="252525"/>
              </a:solidFill>
              <a:ea typeface="Calibri" panose="020F0502020204030204"/>
              <a:cs typeface="Calibri" panose="020F0502020204030204"/>
            </a:endParaRPr>
          </a:p>
          <a:p>
            <a:pPr>
              <a:buFont typeface="Arial"/>
              <a:buChar char="•"/>
              <a:defRPr/>
            </a:pPr>
            <a:r>
              <a:rPr lang="en-US" b="1" dirty="0">
                <a:solidFill>
                  <a:srgbClr val="252525"/>
                </a:solidFill>
              </a:rPr>
              <a:t>Crisis Residential Centers (CRC)</a:t>
            </a:r>
            <a:r>
              <a:rPr lang="en-US" dirty="0">
                <a:solidFill>
                  <a:srgbClr val="252525"/>
                </a:solidFill>
              </a:rPr>
              <a:t> provide services for up for to 15 days to youth who have runaway, experienced family conflict, or whose health and safety may be at risk. CRC are co-located with HOPE Centers.</a:t>
            </a:r>
            <a:endParaRPr lang="en-US" dirty="0"/>
          </a:p>
          <a:p>
            <a:pPr>
              <a:buFont typeface="Arial"/>
              <a:buChar char="•"/>
              <a:defRPr/>
            </a:pPr>
            <a:r>
              <a:rPr lang="en-US" b="1" dirty="0">
                <a:solidFill>
                  <a:srgbClr val="252525"/>
                </a:solidFill>
              </a:rPr>
              <a:t>Transitional Living Programs (TLP)</a:t>
            </a:r>
            <a:r>
              <a:rPr lang="en-US" dirty="0">
                <a:solidFill>
                  <a:srgbClr val="252525"/>
                </a:solidFill>
              </a:rPr>
              <a:t> provide long term residence and planning for the transition to adulthood for youth ages 16-17. State dependent youth are not eligible for TLPs.</a:t>
            </a:r>
            <a:endParaRPr lang="en-US" dirty="0"/>
          </a:p>
          <a:p>
            <a:pPr>
              <a:buFont typeface="Arial"/>
              <a:buChar char="•"/>
              <a:defRPr/>
            </a:pPr>
            <a:r>
              <a:rPr lang="en-US" b="1" dirty="0">
                <a:solidFill>
                  <a:srgbClr val="252525"/>
                </a:solidFill>
              </a:rPr>
              <a:t>Secure Crisis Residential Centers</a:t>
            </a:r>
            <a:r>
              <a:rPr lang="en-US" dirty="0">
                <a:solidFill>
                  <a:srgbClr val="252525"/>
                </a:solidFill>
              </a:rPr>
              <a:t> provide services for no more than 5 days and are located within juvenile detention centers. Youth must be referred by law enforcement or a court order.</a:t>
            </a:r>
            <a:br>
              <a:rPr lang="en-US" dirty="0">
                <a:cs typeface="+mn-lt"/>
              </a:rPr>
            </a:br>
            <a:r>
              <a:rPr lang="en-US" b="1" dirty="0">
                <a:solidFill>
                  <a:srgbClr val="252525"/>
                </a:solidFill>
              </a:rPr>
              <a:t>Young Adult Housing Program</a:t>
            </a:r>
            <a:r>
              <a:rPr lang="en-US" dirty="0">
                <a:solidFill>
                  <a:srgbClr val="252525"/>
                </a:solidFill>
              </a:rPr>
              <a:t> – must meet low-income requirements at entry.</a:t>
            </a:r>
            <a:endParaRPr lang="en-US" dirty="0">
              <a:solidFill>
                <a:srgbClr val="252525"/>
              </a:solidFill>
              <a:ea typeface="Calibri" panose="020F0502020204030204"/>
              <a:cs typeface="Calibri" panose="020F0502020204030204"/>
            </a:endParaRPr>
          </a:p>
          <a:p>
            <a:pPr>
              <a:buFont typeface="Arial"/>
              <a:buChar char="•"/>
              <a:defRPr/>
            </a:pPr>
            <a:r>
              <a:rPr lang="en-US" b="1" dirty="0">
                <a:solidFill>
                  <a:srgbClr val="252525"/>
                </a:solidFill>
              </a:rPr>
              <a:t>Independent Youth Housing Program (IYHP)</a:t>
            </a:r>
            <a:r>
              <a:rPr lang="en-US" dirty="0">
                <a:solidFill>
                  <a:srgbClr val="252525"/>
                </a:solidFill>
              </a:rPr>
              <a:t> – must have been a dependent of WA state or federally recognized tribe before age 18 and meet low-income requirements at entry.</a:t>
            </a:r>
            <a:endParaRPr lang="en-US" dirty="0"/>
          </a:p>
          <a:p>
            <a:pPr>
              <a:buFont typeface="Arial"/>
              <a:buChar char="•"/>
              <a:defRPr/>
            </a:pPr>
            <a:r>
              <a:rPr lang="en-US" b="1" dirty="0">
                <a:solidFill>
                  <a:srgbClr val="252525"/>
                </a:solidFill>
              </a:rPr>
              <a:t>Traditional Rapid Rehousing </a:t>
            </a:r>
            <a:r>
              <a:rPr lang="en-US" dirty="0">
                <a:solidFill>
                  <a:srgbClr val="252525"/>
                </a:solidFill>
              </a:rPr>
              <a:t>is a Youth Homelessness Demonstration Program (YHDP) for young people who are currently or at imminent risk of becoming homeless.</a:t>
            </a:r>
            <a:endParaRPr lang="en-US" dirty="0">
              <a:ea typeface="Calibri" panose="020F0502020204030204"/>
              <a:cs typeface="Calibri" panose="020F0502020204030204"/>
            </a:endParaRPr>
          </a:p>
          <a:p>
            <a:pPr>
              <a:buFont typeface="Arial"/>
              <a:buChar char="•"/>
              <a:defRPr/>
            </a:pPr>
            <a:endParaRPr lang="en-US" dirty="0">
              <a:solidFill>
                <a:srgbClr val="252525"/>
              </a:solidFill>
              <a:ea typeface="Calibri" panose="020F0502020204030204"/>
              <a:cs typeface="+mn-lt"/>
            </a:endParaRPr>
          </a:p>
          <a:p>
            <a:pPr>
              <a:defRPr/>
            </a:pPr>
            <a:r>
              <a:rPr lang="en-US" dirty="0">
                <a:solidFill>
                  <a:srgbClr val="252525"/>
                </a:solidFill>
                <a:ea typeface="Calibri" panose="020F0502020204030204"/>
                <a:cs typeface="Calibri" panose="020F0502020204030204"/>
              </a:rPr>
              <a:t>Some programs offer housing and behavioral health stabilization supports such as: Volunteers of America or Excelsior Wellness located in Spokane, </a:t>
            </a:r>
            <a:r>
              <a:rPr lang="en-US" dirty="0" err="1">
                <a:solidFill>
                  <a:srgbClr val="252525"/>
                </a:solidFill>
                <a:ea typeface="Calibri" panose="020F0502020204030204"/>
                <a:cs typeface="Calibri" panose="020F0502020204030204"/>
              </a:rPr>
              <a:t>Wa</a:t>
            </a:r>
            <a:r>
              <a:rPr lang="en-US" dirty="0">
                <a:solidFill>
                  <a:srgbClr val="252525"/>
                </a:solidFill>
                <a:ea typeface="Calibri" panose="020F0502020204030204"/>
                <a:cs typeface="Calibri" panose="020F0502020204030204"/>
              </a:rPr>
              <a:t>. When going to the provider list, find your county and the local housing provider or program you believe fits the young persons' situation best. And ask if they work with any MH or BH providers, or have any stabilization services available in the TLP or shelter programs. </a:t>
            </a:r>
            <a:br>
              <a:rPr lang="en-US" dirty="0">
                <a:ea typeface="Calibri" panose="020F0502020204030204"/>
                <a:cs typeface="+mn-lt"/>
              </a:rPr>
            </a:br>
            <a:br>
              <a:rPr lang="en-US" dirty="0">
                <a:solidFill>
                  <a:srgbClr val="252525"/>
                </a:solidFill>
                <a:ea typeface="Calibri"/>
                <a:cs typeface="+mn-lt"/>
              </a:rPr>
            </a:br>
            <a:r>
              <a:rPr lang="en-US" dirty="0">
                <a:solidFill>
                  <a:srgbClr val="252525"/>
                </a:solidFill>
                <a:ea typeface="Calibri"/>
                <a:cs typeface="+mn-lt"/>
              </a:rPr>
              <a:t>Flex Funding programs:</a:t>
            </a:r>
            <a:br>
              <a:rPr lang="en-US" dirty="0">
                <a:cs typeface="+mn-lt"/>
              </a:rPr>
            </a:br>
            <a:r>
              <a:rPr lang="en-US" b="1" dirty="0">
                <a:solidFill>
                  <a:srgbClr val="252525"/>
                </a:solidFill>
              </a:rPr>
              <a:t>Support Services</a:t>
            </a:r>
            <a:r>
              <a:rPr lang="en-US" dirty="0">
                <a:solidFill>
                  <a:srgbClr val="252525"/>
                </a:solidFill>
              </a:rPr>
              <a:t> programs may be funded through different grants, like the Youth Homelessness Demonstration Program or Anchor Communities Initiative, but all provide crisis response services.</a:t>
            </a:r>
            <a:endParaRPr lang="en-US" dirty="0">
              <a:solidFill>
                <a:srgbClr val="444444"/>
              </a:solidFill>
              <a:ea typeface="Calibri" panose="020F0502020204030204"/>
              <a:cs typeface="Calibri" panose="020F0502020204030204"/>
            </a:endParaRPr>
          </a:p>
          <a:p>
            <a:pPr marL="285750" indent="-285750">
              <a:buFont typeface="Arial,Sans-Serif"/>
              <a:buChar char="•"/>
              <a:defRPr/>
            </a:pPr>
            <a:r>
              <a:rPr lang="en-US" b="1" dirty="0">
                <a:solidFill>
                  <a:srgbClr val="252525"/>
                </a:solidFill>
              </a:rPr>
              <a:t>Homelessness Prevention &amp; Diversion Fund (HPDF)</a:t>
            </a:r>
            <a:r>
              <a:rPr lang="en-US" dirty="0">
                <a:solidFill>
                  <a:srgbClr val="252525"/>
                </a:solidFill>
              </a:rPr>
              <a:t> and </a:t>
            </a:r>
            <a:r>
              <a:rPr lang="en-US" b="1" dirty="0">
                <a:solidFill>
                  <a:srgbClr val="252525"/>
                </a:solidFill>
              </a:rPr>
              <a:t>Youth Diversion Infrastructure Program (YDIP)</a:t>
            </a:r>
            <a:r>
              <a:rPr lang="en-US" dirty="0">
                <a:solidFill>
                  <a:srgbClr val="252525"/>
                </a:solidFill>
              </a:rPr>
              <a:t>, use creative, problem-solving conversations to generate housing solutions and includes flexible funding when needed.</a:t>
            </a:r>
            <a:endParaRPr lang="en-US" dirty="0">
              <a:solidFill>
                <a:srgbClr val="444444"/>
              </a:solidFill>
            </a:endParaRPr>
          </a:p>
          <a:p>
            <a:pPr>
              <a:defRPr/>
            </a:pPr>
            <a:endParaRPr lang="en-US" dirty="0">
              <a:solidFill>
                <a:srgbClr val="000000"/>
              </a:solidFill>
              <a:ea typeface="Calibri" panose="020F0502020204030204"/>
              <a:cs typeface="Calibri" panose="020F0502020204030204"/>
            </a:endParaRPr>
          </a:p>
          <a:p>
            <a:pPr marL="0" marR="0" lvl="0" indent="0" algn="l" defTabSz="914400">
              <a:lnSpc>
                <a:spcPct val="100000"/>
              </a:lnSpc>
              <a:spcBef>
                <a:spcPts val="0"/>
              </a:spcBef>
              <a:spcAft>
                <a:spcPts val="0"/>
              </a:spcAft>
              <a:buClrTx/>
              <a:buSzTx/>
              <a:buFontTx/>
              <a:buNone/>
              <a:tabLst/>
              <a:defRPr/>
            </a:pPr>
            <a:r>
              <a:rPr lang="en-US" dirty="0"/>
              <a:t>These are an example of some of the housing programs within the communities </a:t>
            </a:r>
            <a:endParaRPr lang="en-US" dirty="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00" dirty="0">
                <a:solidFill>
                  <a:srgbClr val="0000FF"/>
                </a:solidFill>
                <a:latin typeface="Aptos" panose="020B0004020202020204" pitchFamily="34" charset="0"/>
                <a:cs typeface="Times New Roman" panose="02020603050405020304" pitchFamily="18" charset="0"/>
                <a:hlinkClick r:id="rId3"/>
              </a:rPr>
              <a:t>Office of Homeless Youth (OHY)</a:t>
            </a:r>
            <a:br>
              <a:rPr lang="en-US" sz="2400" kern="100" dirty="0">
                <a:solidFill>
                  <a:srgbClr val="0000FF"/>
                </a:solidFill>
                <a:latin typeface="Aptos" panose="020B0004020202020204" pitchFamily="34" charset="0"/>
                <a:cs typeface="Times New Roman" panose="02020603050405020304" pitchFamily="18" charset="0"/>
                <a:hlinkClick r:id="rId3"/>
              </a:rPr>
            </a:br>
            <a:r>
              <a:rPr lang="en-US" sz="1200" dirty="0">
                <a:solidFill>
                  <a:srgbClr val="5F5F5F"/>
                </a:solidFill>
                <a:latin typeface="Open Sans" panose="020B0606030504020204" pitchFamily="34" charset="0"/>
              </a:rPr>
              <a:t>A guide to help you understand the programs funded by the Office of Homeless Youth (OHY) and where they are located across Washington. </a:t>
            </a:r>
            <a:r>
              <a:rPr lang="en-US" sz="1200" dirty="0">
                <a:solidFill>
                  <a:srgbClr val="5F5F5F"/>
                </a:solidFill>
                <a:latin typeface="Open Sans" panose="020B0606030504020204" pitchFamily="34" charset="0"/>
                <a:hlinkClick r:id="rId3">
                  <a:extLst>
                    <a:ext uri="{A12FA001-AC4F-418D-AE19-62706E023703}">
                      <ahyp:hlinkClr xmlns:ahyp="http://schemas.microsoft.com/office/drawing/2018/hyperlinkcolor" val="tx"/>
                    </a:ext>
                  </a:extLst>
                </a:hlinkClick>
              </a:rPr>
              <a:t> </a:t>
            </a:r>
            <a:endParaRPr lang="en-US" sz="1200" dirty="0">
              <a:solidFill>
                <a:srgbClr val="5F5F5F"/>
              </a:solidFill>
              <a:latin typeface="Open Sans" panose="020B0606030504020204" pitchFamily="34" charset="0"/>
            </a:endParaRPr>
          </a:p>
          <a:p>
            <a:r>
              <a:rPr lang="en-US" sz="1800" dirty="0">
                <a:solidFill>
                  <a:srgbClr val="925D9C"/>
                </a:solidFill>
                <a:latin typeface="Source Sans Pro SemiBold" panose="020B0603030403020204" pitchFamily="34" charset="0"/>
                <a:hlinkClick r:id="rId4">
                  <a:extLst>
                    <a:ext uri="{A12FA001-AC4F-418D-AE19-62706E023703}">
                      <ahyp:hlinkClr xmlns:ahyp="http://schemas.microsoft.com/office/drawing/2018/hyperlinkcolor" val="tx"/>
                    </a:ext>
                  </a:extLst>
                </a:hlinkClick>
              </a:rPr>
              <a:t>Hutton Settlement </a:t>
            </a:r>
            <a:r>
              <a:rPr lang="en-US" sz="1800" dirty="0">
                <a:solidFill>
                  <a:srgbClr val="000000"/>
                </a:solidFill>
                <a:latin typeface="Source sans pro" panose="020B0503030403020204" pitchFamily="34" charset="0"/>
              </a:rPr>
              <a:t>(Spokane, WA) </a:t>
            </a:r>
            <a:br>
              <a:rPr lang="en-US" dirty="0"/>
            </a:br>
            <a:r>
              <a:rPr lang="en-US" sz="1200" dirty="0">
                <a:solidFill>
                  <a:srgbClr val="5F5F5F"/>
                </a:solidFill>
                <a:latin typeface="Open Sans" panose="020B0606030504020204" pitchFamily="34" charset="0"/>
              </a:rPr>
              <a:t>A safe and healthy living opportunities for children, ages 6 to 18 in need of a long-term alternative home. Young people do not have to be engaged in DCYF services. More eligibility information can be found </a:t>
            </a:r>
            <a:r>
              <a:rPr lang="en-US" sz="1200" dirty="0">
                <a:solidFill>
                  <a:srgbClr val="5F5F5F"/>
                </a:solidFill>
                <a:latin typeface="Open Sans" panose="020B0606030504020204" pitchFamily="34" charset="0"/>
                <a:hlinkClick r:id="rId5"/>
              </a:rPr>
              <a:t>here. </a:t>
            </a:r>
            <a:endParaRPr lang="en-US" sz="1200" dirty="0">
              <a:solidFill>
                <a:srgbClr val="5F5F5F"/>
              </a:solidFill>
              <a:latin typeface="Open Sans" panose="020B0606030504020204" pitchFamily="34" charset="0"/>
            </a:endParaRPr>
          </a:p>
          <a:p>
            <a:r>
              <a:rPr lang="en-US" sz="1800" dirty="0">
                <a:solidFill>
                  <a:srgbClr val="925D9C"/>
                </a:solidFill>
                <a:latin typeface="Source Sans Pro SemiBold" panose="020B0603030403020204" pitchFamily="34" charset="0"/>
                <a:hlinkClick r:id="rId6"/>
              </a:rPr>
              <a:t>LifePoint Excelsior Wellness</a:t>
            </a:r>
            <a:r>
              <a:rPr lang="en-US" sz="1800" dirty="0">
                <a:solidFill>
                  <a:srgbClr val="925D9C"/>
                </a:solidFill>
                <a:latin typeface="Source Sans Pro SemiBold" panose="020B0603030403020204" pitchFamily="34" charset="0"/>
              </a:rPr>
              <a:t> </a:t>
            </a:r>
            <a:r>
              <a:rPr lang="en-US" sz="1800" dirty="0">
                <a:solidFill>
                  <a:srgbClr val="000000"/>
                </a:solidFill>
                <a:latin typeface="Source sans pro" panose="020B0503030403020204" pitchFamily="34" charset="0"/>
              </a:rPr>
              <a:t>(Spokane, WA) </a:t>
            </a:r>
            <a:br>
              <a:rPr lang="en-US" sz="1400" dirty="0">
                <a:solidFill>
                  <a:srgbClr val="000000"/>
                </a:solidFill>
                <a:latin typeface="Segoe UI" panose="020B0502040204020203" pitchFamily="34" charset="0"/>
              </a:rPr>
            </a:br>
            <a:r>
              <a:rPr lang="en-US" sz="1200" dirty="0">
                <a:solidFill>
                  <a:srgbClr val="5F5F5F"/>
                </a:solidFill>
                <a:latin typeface="Open Sans" panose="020B0606030504020204" pitchFamily="34" charset="0"/>
              </a:rPr>
              <a:t>Helps young people 17-21 leaving homelessness, foster care, or psychiatric care get back on track. The program offers support in many areas in the community. It also provides housing.  </a:t>
            </a:r>
          </a:p>
          <a:p>
            <a:r>
              <a:rPr lang="en-US" sz="1800" dirty="0">
                <a:solidFill>
                  <a:srgbClr val="925D9C"/>
                </a:solidFill>
                <a:latin typeface="Source Sans Pro SemiBold" panose="020B0603030403020204" pitchFamily="34" charset="0"/>
                <a:hlinkClick r:id="rId7"/>
              </a:rPr>
              <a:t>Beth’s place</a:t>
            </a:r>
            <a:r>
              <a:rPr lang="en-US" sz="1800" dirty="0">
                <a:solidFill>
                  <a:srgbClr val="000000"/>
                </a:solidFill>
                <a:latin typeface="Source Sans Pro SemiBold" panose="020B0603030403020204" pitchFamily="34" charset="0"/>
              </a:rPr>
              <a:t> </a:t>
            </a:r>
            <a:r>
              <a:rPr lang="en-US" sz="1800" dirty="0">
                <a:solidFill>
                  <a:srgbClr val="000000"/>
                </a:solidFill>
                <a:latin typeface="Source sans pro" panose="020B0503030403020204" pitchFamily="34" charset="0"/>
              </a:rPr>
              <a:t>(Longview, WA) </a:t>
            </a:r>
            <a:br>
              <a:rPr lang="en-US" sz="1400" dirty="0">
                <a:solidFill>
                  <a:srgbClr val="000000"/>
                </a:solidFill>
                <a:latin typeface="Segoe UI" panose="020B0502040204020203" pitchFamily="34" charset="0"/>
              </a:rPr>
            </a:br>
            <a:r>
              <a:rPr lang="en-US" sz="1200" dirty="0">
                <a:solidFill>
                  <a:srgbClr val="5F5F5F"/>
                </a:solidFill>
                <a:latin typeface="Open Sans" panose="020B0606030504020204" pitchFamily="34" charset="0"/>
              </a:rPr>
              <a:t>Provides a safe place and support for youth ages 13-17 who are experiencing homelessness. Fill out the </a:t>
            </a:r>
            <a:r>
              <a:rPr lang="en-US" sz="1200" dirty="0">
                <a:solidFill>
                  <a:srgbClr val="5F5F5F"/>
                </a:solidFill>
                <a:latin typeface="Open Sans" panose="020B0606030504020204" pitchFamily="34" charset="0"/>
                <a:hlinkClick r:id="rId8">
                  <a:extLst>
                    <a:ext uri="{A12FA001-AC4F-418D-AE19-62706E023703}">
                      <ahyp:hlinkClr xmlns:ahyp="http://schemas.microsoft.com/office/drawing/2018/hyperlinkcolor" val="tx"/>
                    </a:ext>
                  </a:extLst>
                </a:hlinkClick>
              </a:rPr>
              <a:t>form</a:t>
            </a:r>
            <a:r>
              <a:rPr lang="en-US" sz="1200" dirty="0">
                <a:solidFill>
                  <a:srgbClr val="5F5F5F"/>
                </a:solidFill>
                <a:latin typeface="Open Sans" panose="020B0606030504020204" pitchFamily="34" charset="0"/>
              </a:rPr>
              <a:t> and email </a:t>
            </a:r>
            <a:r>
              <a:rPr lang="en-US" sz="1200" dirty="0">
                <a:solidFill>
                  <a:srgbClr val="5F5F5F"/>
                </a:solidFill>
                <a:latin typeface="Open Sans" panose="020B0606030504020204" pitchFamily="34" charset="0"/>
                <a:hlinkClick r:id="rId9">
                  <a:extLst>
                    <a:ext uri="{A12FA001-AC4F-418D-AE19-62706E023703}">
                      <ahyp:hlinkClr xmlns:ahyp="http://schemas.microsoft.com/office/drawing/2018/hyperlinkcolor" val="tx"/>
                    </a:ext>
                  </a:extLst>
                </a:hlinkClick>
              </a:rPr>
              <a:t>Beth’s Place</a:t>
            </a:r>
            <a:r>
              <a:rPr lang="en-US" sz="1200" dirty="0">
                <a:solidFill>
                  <a:srgbClr val="5F5F5F"/>
                </a:solidFill>
                <a:latin typeface="Open Sans" panose="020B0606030504020204" pitchFamily="34" charset="0"/>
              </a:rPr>
              <a:t> to learn more.  </a:t>
            </a:r>
          </a:p>
          <a:p>
            <a:r>
              <a:rPr lang="en-US" sz="1800" dirty="0">
                <a:solidFill>
                  <a:srgbClr val="925D9C"/>
                </a:solidFill>
                <a:latin typeface="Source Sans Pro SemiBold" panose="020B0603030403020204" pitchFamily="34" charset="0"/>
                <a:hlinkClick r:id="rId10"/>
              </a:rPr>
              <a:t>Level Up Seattle</a:t>
            </a:r>
            <a:r>
              <a:rPr lang="en-US" sz="1800" dirty="0">
                <a:solidFill>
                  <a:srgbClr val="925D9C"/>
                </a:solidFill>
                <a:latin typeface="Source Sans Pro SemiBold" panose="020B0603030403020204" pitchFamily="34" charset="0"/>
              </a:rPr>
              <a:t> </a:t>
            </a:r>
            <a:r>
              <a:rPr lang="en-US" sz="1800" dirty="0">
                <a:solidFill>
                  <a:srgbClr val="000000"/>
                </a:solidFill>
                <a:latin typeface="Source sans pro" panose="020B0503030403020204" pitchFamily="34" charset="0"/>
              </a:rPr>
              <a:t>(Seattle, WA) </a:t>
            </a:r>
            <a:br>
              <a:rPr lang="en-US" sz="1400" dirty="0">
                <a:solidFill>
                  <a:srgbClr val="000000"/>
                </a:solidFill>
                <a:latin typeface="Segoe UI" panose="020B0502040204020203" pitchFamily="34" charset="0"/>
              </a:rPr>
            </a:br>
            <a:r>
              <a:rPr lang="en-US" sz="1200" dirty="0">
                <a:solidFill>
                  <a:srgbClr val="5F5F5F"/>
                </a:solidFill>
                <a:latin typeface="Open Sans" panose="020B0606030504020204" pitchFamily="34" charset="0"/>
              </a:rPr>
              <a:t>Young adults ages 18-24 who are leaving foster care or are housing insecure. They offer safe, sober housing, life skills classes, and mentoring.  </a:t>
            </a:r>
          </a:p>
          <a:p>
            <a:r>
              <a:rPr lang="en-US" sz="1800" dirty="0">
                <a:solidFill>
                  <a:srgbClr val="925D9C"/>
                </a:solidFill>
                <a:latin typeface="Source Sans Pro SemiBold" panose="020B0603030403020204" pitchFamily="34" charset="0"/>
                <a:hlinkClick r:id="rId11"/>
              </a:rPr>
              <a:t>Washington Youth Academy</a:t>
            </a:r>
            <a:r>
              <a:rPr lang="en-US" sz="1800" dirty="0">
                <a:solidFill>
                  <a:srgbClr val="925D9C"/>
                </a:solidFill>
                <a:latin typeface="Source Sans Pro SemiBold" panose="020B0603030403020204" pitchFamily="34" charset="0"/>
              </a:rPr>
              <a:t> </a:t>
            </a:r>
            <a:r>
              <a:rPr lang="en-US" sz="1800" dirty="0">
                <a:solidFill>
                  <a:srgbClr val="000000"/>
                </a:solidFill>
                <a:latin typeface="Source sans pro" panose="020B0503030403020204" pitchFamily="34" charset="0"/>
              </a:rPr>
              <a:t>(Kitsap, WA) </a:t>
            </a:r>
            <a:br>
              <a:rPr lang="en-US" sz="1800" dirty="0">
                <a:solidFill>
                  <a:srgbClr val="000000"/>
                </a:solidFill>
                <a:latin typeface="Source sans pro" panose="020B0503030403020204" pitchFamily="34" charset="0"/>
              </a:rPr>
            </a:br>
            <a:r>
              <a:rPr lang="en-US" sz="1200" dirty="0">
                <a:solidFill>
                  <a:srgbClr val="5F5F5F"/>
                </a:solidFill>
                <a:latin typeface="Open Sans" panose="020B0606030504020204" pitchFamily="34" charset="0"/>
              </a:rPr>
              <a:t>An educational setting which includes a 22-week intensive residential phase and a two-year post-residential phase where the youth receive intense mentoring and follow-up.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E492E0B-5BAA-43B7-8F48-3C44F32B5B07}" type="slidenum">
              <a:rPr lang="en-US" smtClean="0"/>
              <a:t>21</a:t>
            </a:fld>
            <a:endParaRPr lang="en-US"/>
          </a:p>
        </p:txBody>
      </p:sp>
    </p:spTree>
    <p:extLst>
      <p:ext uri="{BB962C8B-B14F-4D97-AF65-F5344CB8AC3E}">
        <p14:creationId xmlns:p14="http://schemas.microsoft.com/office/powerpoint/2010/main" val="3931077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kern="100" dirty="0">
                <a:latin typeface="Aptos"/>
                <a:ea typeface="Times New Roman" panose="02020603050405020304" pitchFamily="18" charset="0"/>
                <a:cs typeface="Times New Roman" panose="02020603050405020304" pitchFamily="18" charset="0"/>
              </a:rPr>
              <a:t>Support Programs: </a:t>
            </a:r>
            <a:endParaRPr lang="en-US" sz="1800" kern="100" dirty="0">
              <a:solidFill>
                <a:srgbClr val="444444"/>
              </a:solidFill>
              <a:latin typeface="Times New Roman"/>
              <a:ea typeface="Calibri" panose="020F0502020204030204"/>
              <a:cs typeface="Calibri" panose="020F0502020204030204"/>
            </a:endParaRPr>
          </a:p>
          <a:p>
            <a:r>
              <a:rPr lang="en-US" sz="1800" kern="100" dirty="0"/>
              <a:t>McKinney Vento &amp; Education Liaisons: Every K-12 school district is required to have a staff position called a McKinney-Vento liaison. This person is required to help students experiencing homelessness. If you are not yet experiencing homelessness, but you fear you may soon be, the liaison may still be able to help connect you to resources and help to ensure you can continue attending school. Here are some of the things your liaison can help with:</a:t>
            </a:r>
            <a:endParaRPr lang="en-US" sz="1800" kern="100" dirty="0">
              <a:solidFill>
                <a:srgbClr val="252525"/>
              </a:solidFill>
            </a:endParaRPr>
          </a:p>
          <a:p>
            <a:r>
              <a:rPr lang="en-US" sz="1800" kern="100" dirty="0"/>
              <a:t>Enroll in school, even if you aren’t living with your parents or if you are missing documents like your birth certificate or vaccination records. Get you signed up for free and reduced lunch. Help you get transportation to and from school. Help you access resources to help with school fees, school supplies, and basic needs. Write a letter that will allow you to apply for financial aid (FAFSA) even if you don’t have parental information (if you are an Unaccompanied Homeless Youth)</a:t>
            </a:r>
            <a:br>
              <a:rPr lang="en-US" sz="2800" kern="100" dirty="0">
                <a:effectLst/>
                <a:latin typeface="Aptos" panose="020B0004020202020204" pitchFamily="34" charset="0"/>
                <a:ea typeface="Times New Roman" panose="02020603050405020304" pitchFamily="18" charset="0"/>
                <a:cs typeface="Times New Roman" panose="02020603050405020304" pitchFamily="18" charset="0"/>
              </a:rPr>
            </a:br>
            <a:endParaRPr lang="en-US" sz="1800" kern="100" dirty="0">
              <a:solidFill>
                <a:srgbClr val="252525"/>
              </a:solidFill>
              <a:ea typeface="Calibri" panose="020F0502020204030204"/>
              <a:cs typeface="Calibri" panose="020F0502020204030204"/>
            </a:endParaRPr>
          </a:p>
          <a:p>
            <a:pPr marL="285750" indent="-285750">
              <a:buFont typeface="Arial,Sans-Serif"/>
              <a:buChar char="•"/>
            </a:pPr>
            <a:r>
              <a:rPr lang="en-US" sz="1800" b="1" kern="100" dirty="0">
                <a:solidFill>
                  <a:srgbClr val="252525"/>
                </a:solidFill>
              </a:rPr>
              <a:t>Homeless Student Stability Program (HSSP)</a:t>
            </a:r>
            <a:r>
              <a:rPr lang="en-US" sz="1800" kern="100" dirty="0">
                <a:solidFill>
                  <a:srgbClr val="252525"/>
                </a:solidFill>
              </a:rPr>
              <a:t> provides services to students and their families experiencing homelessness.</a:t>
            </a:r>
            <a:endParaRPr lang="en-US" sz="1800" kern="100" dirty="0">
              <a:solidFill>
                <a:srgbClr val="252525"/>
              </a:solidFill>
              <a:ea typeface="Calibri"/>
              <a:cs typeface="Calibri"/>
            </a:endParaRPr>
          </a:p>
          <a:p>
            <a:br>
              <a:rPr lang="en-US" sz="1800" kern="100" dirty="0">
                <a:cs typeface="+mn-lt"/>
              </a:rPr>
            </a:br>
            <a:r>
              <a:rPr lang="en-US" sz="1800" kern="100" dirty="0">
                <a:cs typeface="+mn-lt"/>
              </a:rPr>
              <a:t>DCYF Juvenile Rehabilitation, also has re-entry program specialist that work with young people transition from incarceration back to their community of origin. These programs contact the MCOs to arrange their outpatient behavioral health services in addition to finding housing. Programs such as, </a:t>
            </a:r>
            <a:r>
              <a:rPr lang="en-US" sz="1800" b="1" kern="100" dirty="0">
                <a:solidFill>
                  <a:srgbClr val="252525"/>
                </a:solidFill>
              </a:rPr>
              <a:t>Housing Stability for Youth in Courts (H-SYNC)</a:t>
            </a:r>
            <a:r>
              <a:rPr lang="en-US" sz="1800" kern="100" dirty="0">
                <a:solidFill>
                  <a:srgbClr val="252525"/>
                </a:solidFill>
              </a:rPr>
              <a:t> Program- serves youth within the juvenile court system to identify needs and refer them and their families to needed services. If young people have a sexual offense or charges that limit their ability to obtain a shelter bed or enroll in a transitional housing program, LCYC or </a:t>
            </a:r>
            <a:r>
              <a:rPr lang="en-US" sz="1800" kern="100" dirty="0" err="1">
                <a:solidFill>
                  <a:srgbClr val="252525"/>
                </a:solidFill>
              </a:rPr>
              <a:t>TeamChild</a:t>
            </a:r>
            <a:r>
              <a:rPr lang="en-US" sz="1800" kern="100" dirty="0">
                <a:solidFill>
                  <a:srgbClr val="252525"/>
                </a:solidFill>
              </a:rPr>
              <a:t> can give these young people free legal advocacy and coordinate with local housing providers. </a:t>
            </a:r>
            <a:endParaRPr lang="en-US" sz="1800" kern="100" dirty="0">
              <a:solidFill>
                <a:srgbClr val="000000"/>
              </a:solidFill>
              <a:ea typeface="Calibri"/>
              <a:cs typeface="Calibri"/>
            </a:endParaRPr>
          </a:p>
          <a:p>
            <a:endParaRPr lang="en-US" sz="1800" kern="100" dirty="0">
              <a:solidFill>
                <a:srgbClr val="252525"/>
              </a:solidFill>
              <a:ea typeface="Calibri"/>
              <a:cs typeface="Calibri"/>
            </a:endParaRPr>
          </a:p>
          <a:p>
            <a:r>
              <a:rPr lang="en-US" sz="1800" kern="100" dirty="0">
                <a:solidFill>
                  <a:srgbClr val="252525"/>
                </a:solidFill>
                <a:ea typeface="Calibri"/>
                <a:cs typeface="Calibri"/>
              </a:rPr>
              <a:t>ARC- DDA eligibility, checking early and often</a:t>
            </a:r>
          </a:p>
          <a:p>
            <a:pPr marL="0" marR="0">
              <a:buNone/>
            </a:pPr>
            <a:b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b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E492E0B-5BAA-43B7-8F48-3C44F32B5B07}" type="slidenum">
              <a:rPr lang="en-US" smtClean="0"/>
              <a:t>22</a:t>
            </a:fld>
            <a:endParaRPr lang="en-US"/>
          </a:p>
        </p:txBody>
      </p:sp>
    </p:spTree>
    <p:extLst>
      <p:ext uri="{BB962C8B-B14F-4D97-AF65-F5344CB8AC3E}">
        <p14:creationId xmlns:p14="http://schemas.microsoft.com/office/powerpoint/2010/main" val="1196771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Bringing this all together, specific for under 18 but these steps can be followed for any person. Or utilizing the return to community plans to ensure holistic, young person-centered care is happening. </a:t>
            </a:r>
          </a:p>
          <a:p>
            <a:endParaRPr lang="en-US" dirty="0"/>
          </a:p>
          <a:p>
            <a:endParaRPr lang="en-US" dirty="0"/>
          </a:p>
          <a:p>
            <a:r>
              <a:rPr lang="en-US" dirty="0"/>
              <a:t>Scenario, RTF &gt;YYAHRT/1580/McKinney Vento/ FRS/ DDA &gt; CE &gt; RRH/TLP &gt; FCS &gt; BH Programs = Safe and supportive housing</a:t>
            </a:r>
            <a:endParaRPr lang="en-US" dirty="0">
              <a:solidFill>
                <a:srgbClr val="444444"/>
              </a:solidFill>
            </a:endParaRPr>
          </a:p>
          <a:p>
            <a:endParaRPr lang="en-US" dirty="0">
              <a:solidFill>
                <a:srgbClr val="444444"/>
              </a:solidFill>
            </a:endParaRPr>
          </a:p>
          <a:p>
            <a:endParaRPr lang="en-US" dirty="0">
              <a:solidFill>
                <a:srgbClr val="444444"/>
              </a:solidFill>
            </a:endParaRPr>
          </a:p>
          <a:p>
            <a:pPr marL="285750" indent="-285750">
              <a:buFont typeface="Arial,Sans-Serif"/>
              <a:buChar char="•"/>
            </a:pPr>
            <a:r>
              <a:rPr lang="en-US" dirty="0"/>
              <a:t>Contact the MCO to notify them that a youth or young adult has housing insecurity</a:t>
            </a:r>
            <a:endParaRPr lang="en-US" dirty="0">
              <a:solidFill>
                <a:srgbClr val="444444"/>
              </a:solidFill>
            </a:endParaRPr>
          </a:p>
          <a:p>
            <a:pPr marL="742950" lvl="1" indent="-285750">
              <a:buFont typeface="Arial,Sans-Serif"/>
              <a:buChar char="•"/>
            </a:pPr>
            <a:r>
              <a:rPr lang="en-US" dirty="0"/>
              <a:t>Case Management and/or Care Coordination</a:t>
            </a:r>
            <a:endParaRPr lang="en-US" dirty="0">
              <a:solidFill>
                <a:srgbClr val="444444"/>
              </a:solidFill>
            </a:endParaRPr>
          </a:p>
          <a:p>
            <a:pPr marL="742950" lvl="1" indent="-285750">
              <a:buFont typeface="Arial,Sans-Serif"/>
              <a:buChar char="•"/>
            </a:pPr>
            <a:r>
              <a:rPr lang="en-US" dirty="0"/>
              <a:t>Update the MCO often</a:t>
            </a:r>
            <a:endParaRPr lang="en-US" dirty="0">
              <a:solidFill>
                <a:srgbClr val="444444"/>
              </a:solidFill>
            </a:endParaRPr>
          </a:p>
          <a:p>
            <a:pPr marL="285750" indent="-285750">
              <a:buFont typeface="Arial,Sans-Serif"/>
              <a:buChar char="•"/>
            </a:pPr>
            <a:r>
              <a:rPr lang="en-US" dirty="0"/>
              <a:t>Diversion conversation with a young people, what do they want?</a:t>
            </a:r>
            <a:endParaRPr lang="en-US" dirty="0">
              <a:solidFill>
                <a:srgbClr val="444444"/>
              </a:solidFill>
            </a:endParaRPr>
          </a:p>
          <a:p>
            <a:pPr marL="742950" lvl="1" indent="-285750">
              <a:buFont typeface="Arial,Sans-Serif"/>
              <a:buChar char="•"/>
            </a:pPr>
            <a:r>
              <a:rPr lang="en-US" dirty="0"/>
              <a:t>Family &amp; Friends (YDHIP Flex Funding)</a:t>
            </a:r>
            <a:endParaRPr lang="en-US" dirty="0">
              <a:solidFill>
                <a:srgbClr val="444444"/>
              </a:solidFill>
            </a:endParaRPr>
          </a:p>
          <a:p>
            <a:pPr marL="285750" indent="-285750">
              <a:buFont typeface="Arial,Sans-Serif"/>
              <a:buChar char="•"/>
            </a:pPr>
            <a:r>
              <a:rPr lang="en-US" dirty="0"/>
              <a:t>Behavioral Health Referrals (consent forms)</a:t>
            </a:r>
            <a:endParaRPr lang="en-US" dirty="0">
              <a:solidFill>
                <a:srgbClr val="444444"/>
              </a:solidFill>
            </a:endParaRPr>
          </a:p>
          <a:p>
            <a:pPr marL="742950" lvl="1" indent="-285750">
              <a:buFont typeface="Arial,Sans-Serif"/>
              <a:buChar char="•"/>
            </a:pPr>
            <a:r>
              <a:rPr lang="en-US" dirty="0"/>
              <a:t>Kids Mental Health WA </a:t>
            </a:r>
            <a:endParaRPr lang="en-US" dirty="0">
              <a:solidFill>
                <a:srgbClr val="444444"/>
              </a:solidFill>
            </a:endParaRPr>
          </a:p>
          <a:p>
            <a:pPr marL="742950" lvl="1" indent="-285750">
              <a:buFont typeface="Arial,Sans-Serif"/>
              <a:buChar char="•"/>
            </a:pPr>
            <a:r>
              <a:rPr lang="en-US" dirty="0"/>
              <a:t>WISe providers, seek housing</a:t>
            </a:r>
            <a:endParaRPr lang="en-US" dirty="0">
              <a:solidFill>
                <a:srgbClr val="444444"/>
              </a:solidFill>
            </a:endParaRPr>
          </a:p>
          <a:p>
            <a:pPr marL="742950" lvl="1" indent="-285750">
              <a:buFont typeface="Arial,Sans-Serif"/>
              <a:buChar char="•"/>
            </a:pPr>
            <a:r>
              <a:rPr lang="en-US" dirty="0"/>
              <a:t>FCS, supportive employment (16+) and housing navigation</a:t>
            </a:r>
            <a:endParaRPr lang="en-US" dirty="0">
              <a:solidFill>
                <a:srgbClr val="444444"/>
              </a:solidFill>
            </a:endParaRPr>
          </a:p>
          <a:p>
            <a:pPr marL="742950" lvl="1" indent="-285750">
              <a:buFont typeface="Arial,Sans-Serif"/>
              <a:buChar char="•"/>
            </a:pPr>
            <a:r>
              <a:rPr lang="en-US" dirty="0"/>
              <a:t>New Journeys, housing component</a:t>
            </a:r>
            <a:endParaRPr lang="en-US" dirty="0">
              <a:solidFill>
                <a:srgbClr val="444444"/>
              </a:solidFill>
            </a:endParaRPr>
          </a:p>
          <a:p>
            <a:pPr marL="742950" lvl="1" indent="-285750">
              <a:buFont typeface="Arial,Sans-Serif"/>
              <a:buChar char="•"/>
            </a:pPr>
            <a:r>
              <a:rPr lang="en-US" dirty="0"/>
              <a:t>DDA Eligibility—does the young person qualify for a DDA adult family home or lake </a:t>
            </a:r>
            <a:r>
              <a:rPr lang="en-US" dirty="0" err="1"/>
              <a:t>burien</a:t>
            </a:r>
            <a:r>
              <a:rPr lang="en-US" dirty="0"/>
              <a:t>?</a:t>
            </a:r>
            <a:endParaRPr lang="en-US" dirty="0">
              <a:solidFill>
                <a:srgbClr val="444444"/>
              </a:solidFill>
            </a:endParaRPr>
          </a:p>
          <a:p>
            <a:pPr marL="285750" indent="-285750">
              <a:buFont typeface="Arial,Sans-Serif"/>
              <a:buChar char="•"/>
            </a:pPr>
            <a:r>
              <a:rPr lang="en-US" dirty="0"/>
              <a:t>Housing </a:t>
            </a:r>
            <a:endParaRPr lang="en-US" dirty="0">
              <a:solidFill>
                <a:srgbClr val="444444"/>
              </a:solidFill>
            </a:endParaRPr>
          </a:p>
          <a:p>
            <a:pPr marL="742950" lvl="1" indent="-285750">
              <a:buFont typeface="Arial,Sans-Serif"/>
              <a:buChar char="•"/>
            </a:pPr>
            <a:r>
              <a:rPr lang="en-US" dirty="0"/>
              <a:t>Are they 18 through 24 and successfully completed treatment, HB 1929 Referral (90 days) </a:t>
            </a:r>
            <a:endParaRPr lang="en-US" dirty="0">
              <a:solidFill>
                <a:srgbClr val="444444"/>
              </a:solidFill>
            </a:endParaRPr>
          </a:p>
          <a:p>
            <a:pPr marL="742950" lvl="1" indent="-285750">
              <a:buFont typeface="Arial,Sans-Serif"/>
              <a:buChar char="•"/>
            </a:pPr>
            <a:r>
              <a:rPr lang="en-US" dirty="0"/>
              <a:t>Contact your local OHY provider and locate your local coordinated entry site</a:t>
            </a:r>
            <a:endParaRPr lang="en-US" dirty="0">
              <a:solidFill>
                <a:srgbClr val="444444"/>
              </a:solidFill>
            </a:endParaRPr>
          </a:p>
          <a:p>
            <a:pPr marL="285750" indent="-285750">
              <a:buFont typeface="Arial,Sans-Serif"/>
              <a:buChar char="•"/>
            </a:pPr>
            <a:r>
              <a:rPr lang="en-US" dirty="0"/>
              <a:t>YYAHRT or 1580 Team</a:t>
            </a:r>
            <a:endParaRPr lang="en-US" dirty="0">
              <a:solidFill>
                <a:srgbClr val="444444"/>
              </a:solidFill>
            </a:endParaRPr>
          </a:p>
          <a:p>
            <a:pPr marL="285750" indent="-285750">
              <a:buFont typeface="Arial,Sans-Serif"/>
              <a:buChar char="•"/>
            </a:pPr>
            <a:r>
              <a:rPr lang="en-US" dirty="0"/>
              <a:t>Contact the McKinney Vento Liaison at the school they had been residing in</a:t>
            </a:r>
            <a:endParaRPr lang="en-US" dirty="0">
              <a:solidFill>
                <a:srgbClr val="444444"/>
              </a:solidFill>
            </a:endParaRPr>
          </a:p>
          <a:p>
            <a:endParaRPr lang="en-US" dirty="0">
              <a:solidFill>
                <a:srgbClr val="444444"/>
              </a:solidFill>
            </a:endParaRPr>
          </a:p>
          <a:p>
            <a:endParaRPr lang="en-US" dirty="0"/>
          </a:p>
        </p:txBody>
      </p:sp>
      <p:sp>
        <p:nvSpPr>
          <p:cNvPr id="4" name="Slide Number Placeholder 3"/>
          <p:cNvSpPr>
            <a:spLocks noGrp="1"/>
          </p:cNvSpPr>
          <p:nvPr>
            <p:ph type="sldNum" sz="quarter" idx="5"/>
          </p:nvPr>
        </p:nvSpPr>
        <p:spPr/>
        <p:txBody>
          <a:bodyPr/>
          <a:lstStyle/>
          <a:p>
            <a:fld id="{FE492E0B-5BAA-43B7-8F48-3C44F32B5B07}" type="slidenum">
              <a:rPr lang="en-US" smtClean="0"/>
              <a:t>23</a:t>
            </a:fld>
            <a:endParaRPr lang="en-US"/>
          </a:p>
        </p:txBody>
      </p:sp>
    </p:spTree>
    <p:extLst>
      <p:ext uri="{BB962C8B-B14F-4D97-AF65-F5344CB8AC3E}">
        <p14:creationId xmlns:p14="http://schemas.microsoft.com/office/powerpoint/2010/main" val="3874581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B908A-CD5A-FC14-0CD0-6B033468B4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211F51-A0C8-3549-474D-6FBAF9837A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5ACAA2-1F13-3D18-A734-1F07D5F32A2C}"/>
              </a:ext>
            </a:extLst>
          </p:cNvPr>
          <p:cNvSpPr>
            <a:spLocks noGrp="1"/>
          </p:cNvSpPr>
          <p:nvPr>
            <p:ph type="body" idx="1"/>
          </p:nvPr>
        </p:nvSpPr>
        <p:spPr/>
        <p:txBody>
          <a:bodyPr/>
          <a:lstStyle/>
          <a:p>
            <a:r>
              <a:rPr lang="en-US" dirty="0"/>
              <a:t>Also want to discuss The Bridge Coalition, and there work on the return to community plans. </a:t>
            </a:r>
          </a:p>
        </p:txBody>
      </p:sp>
      <p:sp>
        <p:nvSpPr>
          <p:cNvPr id="4" name="Slide Number Placeholder 3">
            <a:extLst>
              <a:ext uri="{FF2B5EF4-FFF2-40B4-BE49-F238E27FC236}">
                <a16:creationId xmlns:a16="http://schemas.microsoft.com/office/drawing/2014/main" id="{ECE2F7D7-1778-2D72-95DC-51CE92C87735}"/>
              </a:ext>
            </a:extLst>
          </p:cNvPr>
          <p:cNvSpPr>
            <a:spLocks noGrp="1"/>
          </p:cNvSpPr>
          <p:nvPr>
            <p:ph type="sldNum" sz="quarter" idx="5"/>
          </p:nvPr>
        </p:nvSpPr>
        <p:spPr/>
        <p:txBody>
          <a:bodyPr/>
          <a:lstStyle/>
          <a:p>
            <a:fld id="{FE492E0B-5BAA-43B7-8F48-3C44F32B5B07}" type="slidenum">
              <a:rPr lang="en-US" smtClean="0"/>
              <a:t>24</a:t>
            </a:fld>
            <a:endParaRPr lang="en-US"/>
          </a:p>
        </p:txBody>
      </p:sp>
    </p:spTree>
    <p:extLst>
      <p:ext uri="{BB962C8B-B14F-4D97-AF65-F5344CB8AC3E}">
        <p14:creationId xmlns:p14="http://schemas.microsoft.com/office/powerpoint/2010/main" val="485453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492E0B-5BAA-43B7-8F48-3C44F32B5B07}" type="slidenum">
              <a:rPr lang="en-US" smtClean="0"/>
              <a:t>25</a:t>
            </a:fld>
            <a:endParaRPr lang="en-US"/>
          </a:p>
        </p:txBody>
      </p:sp>
    </p:spTree>
    <p:extLst>
      <p:ext uri="{BB962C8B-B14F-4D97-AF65-F5344CB8AC3E}">
        <p14:creationId xmlns:p14="http://schemas.microsoft.com/office/powerpoint/2010/main" val="18577414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E2228-4897-5DFA-2F01-2A85AC6898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1C5F57-FBB2-68FB-6B8A-10C8AFC8C0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70EA2D-CE80-1631-76B9-7EC149FFE17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OHY Prevention webinar series: </a:t>
            </a:r>
            <a:r>
              <a:rPr lang="en-US" sz="1800" dirty="0"/>
              <a:t>OHY, DCYF, and the Health Care Authority (HCA) developed a webinar series with co-presenters from various partner agencies to dive deep into prevention efforts throughout the state.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solidFill>
                <a:srgbClr val="0000FF"/>
              </a:solidFill>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0000FF"/>
                </a:solidFill>
                <a:cs typeface="Times New Roman" panose="02020603050405020304" pitchFamily="18" charset="0"/>
              </a:rPr>
              <a:t>Child Curriculum: </a:t>
            </a:r>
            <a:r>
              <a:rPr lang="en-US" sz="1800" dirty="0"/>
              <a:t>This course trains case workers to assist children (under age 18) who are experiencing or at risk of homelessness and have a serious mental illness, medical impairment, and/or a co-occurring substance use disorder to apply for Supplemental Security Income (SSI), a Social Security Administration (SSA) disability benefit program.</a:t>
            </a:r>
          </a:p>
          <a:p>
            <a:pPr marL="0" marR="0">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B6FEAEB-BE3F-DBC1-C125-E1AA30AF7CF4}"/>
              </a:ext>
            </a:extLst>
          </p:cNvPr>
          <p:cNvSpPr>
            <a:spLocks noGrp="1"/>
          </p:cNvSpPr>
          <p:nvPr>
            <p:ph type="sldNum" sz="quarter" idx="5"/>
          </p:nvPr>
        </p:nvSpPr>
        <p:spPr/>
        <p:txBody>
          <a:bodyPr/>
          <a:lstStyle/>
          <a:p>
            <a:fld id="{FE492E0B-5BAA-43B7-8F48-3C44F32B5B07}" type="slidenum">
              <a:rPr lang="en-US" smtClean="0"/>
              <a:t>26</a:t>
            </a:fld>
            <a:endParaRPr lang="en-US"/>
          </a:p>
        </p:txBody>
      </p:sp>
    </p:spTree>
    <p:extLst>
      <p:ext uri="{BB962C8B-B14F-4D97-AF65-F5344CB8AC3E}">
        <p14:creationId xmlns:p14="http://schemas.microsoft.com/office/powerpoint/2010/main" val="3887214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learn more about our programs, initiatives, legislative and other work please access our </a:t>
            </a:r>
            <a:r>
              <a:rPr lang="en-US" u="none" dirty="0">
                <a:solidFill>
                  <a:schemeClr val="tx1"/>
                </a:solidFill>
                <a:hlinkClick r:id="rId3">
                  <a:extLst>
                    <a:ext uri="{A12FA001-AC4F-418D-AE19-62706E023703}">
                      <ahyp:hlinkClr xmlns:ahyp="http://schemas.microsoft.com/office/drawing/2018/hyperlinkcolor" val="tx"/>
                    </a:ext>
                  </a:extLst>
                </a:hlinkClick>
              </a:rPr>
              <a:t>Prenatal – 25 Behavioral Health program/services quick reference guide</a:t>
            </a:r>
            <a:br>
              <a:rPr lang="en-US" u="none" dirty="0">
                <a:solidFill>
                  <a:schemeClr val="tx1"/>
                </a:solidFill>
              </a:rPr>
            </a:br>
            <a:endParaRPr lang="en-US" u="none" dirty="0">
              <a:solidFill>
                <a:schemeClr val="tx1"/>
              </a:solidFill>
              <a:hlinkClick r:id="rId4">
                <a:extLst>
                  <a:ext uri="{A12FA001-AC4F-418D-AE19-62706E023703}">
                    <ahyp:hlinkClr xmlns:ahyp="http://schemas.microsoft.com/office/drawing/2018/hyperlinkcolor" val="tx"/>
                  </a:ext>
                </a:extLst>
              </a:hlinkClick>
            </a:endParaRPr>
          </a:p>
          <a:p>
            <a:r>
              <a:rPr lang="en-US" dirty="0"/>
              <a:t>Join the OHY prevention workgroup</a:t>
            </a:r>
          </a:p>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27</a:t>
            </a:fld>
            <a:endParaRPr lang="en-US" dirty="0"/>
          </a:p>
        </p:txBody>
      </p:sp>
    </p:spTree>
    <p:extLst>
      <p:ext uri="{BB962C8B-B14F-4D97-AF65-F5344CB8AC3E}">
        <p14:creationId xmlns:p14="http://schemas.microsoft.com/office/powerpoint/2010/main" val="2066144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492E0B-5BAA-43B7-8F48-3C44F32B5B07}" type="slidenum">
              <a:rPr lang="en-US" smtClean="0"/>
              <a:t>3</a:t>
            </a:fld>
            <a:endParaRPr lang="en-US"/>
          </a:p>
        </p:txBody>
      </p:sp>
    </p:spTree>
    <p:extLst>
      <p:ext uri="{BB962C8B-B14F-4D97-AF65-F5344CB8AC3E}">
        <p14:creationId xmlns:p14="http://schemas.microsoft.com/office/powerpoint/2010/main" val="4260117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492E0B-5BAA-43B7-8F48-3C44F32B5B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9928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492E0B-5BAA-43B7-8F48-3C44F32B5B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239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492E0B-5BAA-43B7-8F48-3C44F32B5B07}" type="slidenum">
              <a:rPr lang="en-US" smtClean="0"/>
              <a:t>6</a:t>
            </a:fld>
            <a:endParaRPr lang="en-US"/>
          </a:p>
        </p:txBody>
      </p:sp>
    </p:spTree>
    <p:extLst>
      <p:ext uri="{BB962C8B-B14F-4D97-AF65-F5344CB8AC3E}">
        <p14:creationId xmlns:p14="http://schemas.microsoft.com/office/powerpoint/2010/main" val="2633011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492E0B-5BAA-43B7-8F48-3C44F32B5B07}" type="slidenum">
              <a:rPr lang="en-US" smtClean="0"/>
              <a:t>7</a:t>
            </a:fld>
            <a:endParaRPr lang="en-US" dirty="0"/>
          </a:p>
        </p:txBody>
      </p:sp>
    </p:spTree>
    <p:extLst>
      <p:ext uri="{BB962C8B-B14F-4D97-AF65-F5344CB8AC3E}">
        <p14:creationId xmlns:p14="http://schemas.microsoft.com/office/powerpoint/2010/main" val="670528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333333"/>
              </a:solidFill>
              <a:effectLst/>
              <a:latin typeface="source-sans-pro"/>
            </a:endParaRPr>
          </a:p>
        </p:txBody>
      </p:sp>
      <p:sp>
        <p:nvSpPr>
          <p:cNvPr id="4" name="Slide Number Placeholder 3"/>
          <p:cNvSpPr>
            <a:spLocks noGrp="1"/>
          </p:cNvSpPr>
          <p:nvPr>
            <p:ph type="sldNum" sz="quarter" idx="5"/>
          </p:nvPr>
        </p:nvSpPr>
        <p:spPr/>
        <p:txBody>
          <a:bodyPr/>
          <a:lstStyle/>
          <a:p>
            <a:fld id="{FE492E0B-5BAA-43B7-8F48-3C44F32B5B07}" type="slidenum">
              <a:rPr lang="en-US" smtClean="0"/>
              <a:t>8</a:t>
            </a:fld>
            <a:endParaRPr lang="en-US"/>
          </a:p>
        </p:txBody>
      </p:sp>
    </p:spTree>
    <p:extLst>
      <p:ext uri="{BB962C8B-B14F-4D97-AF65-F5344CB8AC3E}">
        <p14:creationId xmlns:p14="http://schemas.microsoft.com/office/powerpoint/2010/main" val="1746825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51A3A-40F5-6A09-E0E2-04D6F412F6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FFC079-2F01-27B8-B8FD-44AA9FBE5E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D04340-DAF6-3D22-54A2-EDD6EF79CF72}"/>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chemeClr val="accent3"/>
              </a:solidFill>
              <a:effectLst/>
              <a:uLnTx/>
              <a:uFillTx/>
              <a:ea typeface="+mn-ea"/>
              <a:cs typeface="+mn-cs"/>
            </a:endParaRP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59F8E25C-58DE-C043-F2C3-D2DEBD93A964}"/>
              </a:ext>
            </a:extLst>
          </p:cNvPr>
          <p:cNvSpPr>
            <a:spLocks noGrp="1"/>
          </p:cNvSpPr>
          <p:nvPr>
            <p:ph type="sldNum" sz="quarter" idx="10"/>
          </p:nvPr>
        </p:nvSpPr>
        <p:spPr/>
        <p:txBody>
          <a:bodyPr/>
          <a:lstStyle/>
          <a:p>
            <a:fld id="{FE492E0B-5BAA-43B7-8F48-3C44F32B5B07}" type="slidenum">
              <a:rPr lang="en-US" smtClean="0"/>
              <a:t>9</a:t>
            </a:fld>
            <a:endParaRPr lang="en-US"/>
          </a:p>
        </p:txBody>
      </p:sp>
    </p:spTree>
    <p:extLst>
      <p:ext uri="{BB962C8B-B14F-4D97-AF65-F5344CB8AC3E}">
        <p14:creationId xmlns:p14="http://schemas.microsoft.com/office/powerpoint/2010/main" val="2342806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1299684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1">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3389608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5" name="Picture 4"/>
          <p:cNvPicPr>
            <a:picLocks noChangeAspect="1"/>
          </p:cNvPicPr>
          <p:nvPr userDrawn="1"/>
        </p:nvPicPr>
        <p:blipFill>
          <a:blip r:embed="rId2"/>
          <a:stretch>
            <a:fillRect/>
          </a:stretch>
        </p:blipFill>
        <p:spPr>
          <a:xfrm>
            <a:off x="633046" y="1668560"/>
            <a:ext cx="10881360" cy="43527"/>
          </a:xfrm>
          <a:prstGeom prst="rect">
            <a:avLst/>
          </a:prstGeom>
        </p:spPr>
      </p:pic>
    </p:spTree>
    <p:extLst>
      <p:ext uri="{BB962C8B-B14F-4D97-AF65-F5344CB8AC3E}">
        <p14:creationId xmlns:p14="http://schemas.microsoft.com/office/powerpoint/2010/main" val="2158472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18978" y="1825625"/>
            <a:ext cx="5400822"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34220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5" name="Picture 4"/>
          <p:cNvPicPr>
            <a:picLocks noChangeAspect="1"/>
          </p:cNvPicPr>
          <p:nvPr userDrawn="1"/>
        </p:nvPicPr>
        <p:blipFill>
          <a:blip r:embed="rId2"/>
          <a:stretch>
            <a:fillRect/>
          </a:stretch>
        </p:blipFill>
        <p:spPr>
          <a:xfrm>
            <a:off x="633046" y="1668560"/>
            <a:ext cx="10881360" cy="43527"/>
          </a:xfrm>
          <a:prstGeom prst="rect">
            <a:avLst/>
          </a:prstGeom>
        </p:spPr>
      </p:pic>
    </p:spTree>
    <p:extLst>
      <p:ext uri="{BB962C8B-B14F-4D97-AF65-F5344CB8AC3E}">
        <p14:creationId xmlns:p14="http://schemas.microsoft.com/office/powerpoint/2010/main" val="781659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046" y="1681163"/>
            <a:ext cx="5364529" cy="823912"/>
          </a:xfrm>
        </p:spPr>
        <p:txBody>
          <a:bodyPr anchor="b"/>
          <a:lstStyle>
            <a:lvl1pPr marL="0" indent="0">
              <a:buNone/>
              <a:defRPr sz="2400" b="1">
                <a:solidFill>
                  <a:schemeClr val="accent1">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33046" y="2505075"/>
            <a:ext cx="5364529"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35172" cy="823912"/>
          </a:xfrm>
        </p:spPr>
        <p:txBody>
          <a:bodyPr anchor="b"/>
          <a:lstStyle>
            <a:lvl1pPr marL="0" indent="0">
              <a:buNone/>
              <a:defRPr sz="2400" b="1">
                <a:solidFill>
                  <a:schemeClr val="accent1">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335172"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633046" y="1668560"/>
            <a:ext cx="10881360" cy="43527"/>
          </a:xfrm>
          <a:prstGeom prst="rect">
            <a:avLst/>
          </a:prstGeom>
        </p:spPr>
      </p:pic>
      <p:sp>
        <p:nvSpPr>
          <p:cNvPr id="10" name="Title 1"/>
          <p:cNvSpPr>
            <a:spLocks noGrp="1"/>
          </p:cNvSpPr>
          <p:nvPr>
            <p:ph type="title"/>
          </p:nvPr>
        </p:nvSpPr>
        <p:spPr>
          <a:xfrm>
            <a:off x="618978" y="633046"/>
            <a:ext cx="10888394" cy="1057642"/>
          </a:xfrm>
        </p:spPr>
        <p:txBody>
          <a:bodyPr/>
          <a:lstStyle/>
          <a:p>
            <a:r>
              <a:rPr lang="en-US"/>
              <a:t>Click to edit Master title style</a:t>
            </a:r>
          </a:p>
        </p:txBody>
      </p:sp>
    </p:spTree>
    <p:extLst>
      <p:ext uri="{BB962C8B-B14F-4D97-AF65-F5344CB8AC3E}">
        <p14:creationId xmlns:p14="http://schemas.microsoft.com/office/powerpoint/2010/main" val="3876606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pic>
        <p:nvPicPr>
          <p:cNvPr id="4" name="Picture 3"/>
          <p:cNvPicPr>
            <a:picLocks noChangeAspect="1"/>
          </p:cNvPicPr>
          <p:nvPr userDrawn="1"/>
        </p:nvPicPr>
        <p:blipFill>
          <a:blip r:embed="rId2"/>
          <a:stretch>
            <a:fillRect/>
          </a:stretch>
        </p:blipFill>
        <p:spPr>
          <a:xfrm>
            <a:off x="633046" y="1668560"/>
            <a:ext cx="10881360" cy="43527"/>
          </a:xfrm>
          <a:prstGeom prst="rect">
            <a:avLst/>
          </a:prstGeom>
        </p:spPr>
      </p:pic>
    </p:spTree>
    <p:extLst>
      <p:ext uri="{BB962C8B-B14F-4D97-AF65-F5344CB8AC3E}">
        <p14:creationId xmlns:p14="http://schemas.microsoft.com/office/powerpoint/2010/main" val="4123439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Tree>
    <p:extLst>
      <p:ext uri="{BB962C8B-B14F-4D97-AF65-F5344CB8AC3E}">
        <p14:creationId xmlns:p14="http://schemas.microsoft.com/office/powerpoint/2010/main" val="3852692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3046" y="703384"/>
            <a:ext cx="4839285" cy="1354015"/>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950634" y="987425"/>
            <a:ext cx="556377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3046" y="2321168"/>
            <a:ext cx="4839286" cy="3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6" name="Picture 5"/>
          <p:cNvPicPr>
            <a:picLocks/>
          </p:cNvPicPr>
          <p:nvPr userDrawn="1"/>
        </p:nvPicPr>
        <p:blipFill>
          <a:blip r:embed="rId2"/>
          <a:stretch>
            <a:fillRect/>
          </a:stretch>
        </p:blipFill>
        <p:spPr>
          <a:xfrm>
            <a:off x="633046" y="2113672"/>
            <a:ext cx="4846320" cy="43527"/>
          </a:xfrm>
          <a:prstGeom prst="rect">
            <a:avLst/>
          </a:prstGeom>
        </p:spPr>
      </p:pic>
    </p:spTree>
    <p:extLst>
      <p:ext uri="{BB962C8B-B14F-4D97-AF65-F5344CB8AC3E}">
        <p14:creationId xmlns:p14="http://schemas.microsoft.com/office/powerpoint/2010/main" val="1127754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3046" y="703384"/>
            <a:ext cx="4839285" cy="1354015"/>
          </a:xfrm>
        </p:spPr>
        <p:txBody>
          <a:bodyPr anchor="b"/>
          <a:lstStyle>
            <a:lvl1pPr>
              <a:defRPr sz="3200"/>
            </a:lvl1pPr>
          </a:lstStyle>
          <a:p>
            <a:r>
              <a:rPr lang="en-US" dirty="0"/>
              <a:t>Click to edit Master title style</a:t>
            </a:r>
          </a:p>
        </p:txBody>
      </p:sp>
      <p:sp>
        <p:nvSpPr>
          <p:cNvPr id="4" name="Text Placeholder 3"/>
          <p:cNvSpPr>
            <a:spLocks noGrp="1"/>
          </p:cNvSpPr>
          <p:nvPr>
            <p:ph type="body" sz="half" idx="2"/>
          </p:nvPr>
        </p:nvSpPr>
        <p:spPr>
          <a:xfrm>
            <a:off x="1066770" y="2321168"/>
            <a:ext cx="4405562" cy="3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6" name="Picture 5"/>
          <p:cNvPicPr>
            <a:picLocks/>
          </p:cNvPicPr>
          <p:nvPr userDrawn="1"/>
        </p:nvPicPr>
        <p:blipFill>
          <a:blip r:embed="rId2"/>
          <a:stretch>
            <a:fillRect/>
          </a:stretch>
        </p:blipFill>
        <p:spPr>
          <a:xfrm>
            <a:off x="633046" y="2113672"/>
            <a:ext cx="4846320" cy="43527"/>
          </a:xfrm>
          <a:prstGeom prst="rect">
            <a:avLst/>
          </a:prstGeom>
        </p:spPr>
      </p:pic>
      <p:sp>
        <p:nvSpPr>
          <p:cNvPr id="10" name="Picture Placeholder 2"/>
          <p:cNvSpPr>
            <a:spLocks noGrp="1"/>
          </p:cNvSpPr>
          <p:nvPr>
            <p:ph type="pic" idx="13"/>
          </p:nvPr>
        </p:nvSpPr>
        <p:spPr>
          <a:xfrm>
            <a:off x="5943598" y="987425"/>
            <a:ext cx="557080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577686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8" name="Picture Placeholder 2"/>
          <p:cNvSpPr>
            <a:spLocks noGrp="1"/>
          </p:cNvSpPr>
          <p:nvPr>
            <p:ph type="pic" idx="14"/>
          </p:nvPr>
        </p:nvSpPr>
        <p:spPr>
          <a:xfrm>
            <a:off x="606638" y="703384"/>
            <a:ext cx="4872727" cy="5157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p:cNvSpPr>
            <a:spLocks noGrp="1"/>
          </p:cNvSpPr>
          <p:nvPr>
            <p:ph type="title"/>
          </p:nvPr>
        </p:nvSpPr>
        <p:spPr>
          <a:xfrm>
            <a:off x="5943598" y="703384"/>
            <a:ext cx="5563774" cy="1354015"/>
          </a:xfrm>
        </p:spPr>
        <p:txBody>
          <a:bodyPr anchor="b"/>
          <a:lstStyle>
            <a:lvl1pPr>
              <a:defRPr sz="3200"/>
            </a:lvl1pPr>
          </a:lstStyle>
          <a:p>
            <a:r>
              <a:rPr lang="en-US" dirty="0"/>
              <a:t>Click to edit Master title style</a:t>
            </a:r>
          </a:p>
        </p:txBody>
      </p:sp>
      <p:sp>
        <p:nvSpPr>
          <p:cNvPr id="4" name="Text Placeholder 3"/>
          <p:cNvSpPr>
            <a:spLocks noGrp="1"/>
          </p:cNvSpPr>
          <p:nvPr>
            <p:ph type="body" sz="half" idx="2"/>
          </p:nvPr>
        </p:nvSpPr>
        <p:spPr>
          <a:xfrm>
            <a:off x="5943599" y="2321168"/>
            <a:ext cx="5563774" cy="3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6" name="Picture 5"/>
          <p:cNvPicPr>
            <a:picLocks/>
          </p:cNvPicPr>
          <p:nvPr userDrawn="1"/>
        </p:nvPicPr>
        <p:blipFill>
          <a:blip r:embed="rId2"/>
          <a:stretch>
            <a:fillRect/>
          </a:stretch>
        </p:blipFill>
        <p:spPr>
          <a:xfrm>
            <a:off x="5943598" y="2113672"/>
            <a:ext cx="5577840" cy="43527"/>
          </a:xfrm>
          <a:prstGeom prst="rect">
            <a:avLst/>
          </a:prstGeom>
        </p:spPr>
      </p:pic>
    </p:spTree>
    <p:extLst>
      <p:ext uri="{BB962C8B-B14F-4D97-AF65-F5344CB8AC3E}">
        <p14:creationId xmlns:p14="http://schemas.microsoft.com/office/powerpoint/2010/main" val="2827253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3244" y="2152092"/>
            <a:ext cx="7158800" cy="2443401"/>
          </a:xfrm>
        </p:spPr>
        <p:txBody>
          <a:bodyPr anchor="b">
            <a:normAutofit/>
          </a:bodyPr>
          <a:lstStyle>
            <a:lvl1pPr algn="r">
              <a:defRPr lang="en-US" dirty="0"/>
            </a:lvl1pPr>
          </a:lstStyle>
          <a:p>
            <a:r>
              <a:rPr lang="en-US" dirty="0"/>
              <a:t>CLICK TO EDIT MASTER TITLE STYLE</a:t>
            </a:r>
          </a:p>
        </p:txBody>
      </p:sp>
      <p:sp>
        <p:nvSpPr>
          <p:cNvPr id="3" name="Subtitle 2"/>
          <p:cNvSpPr>
            <a:spLocks noGrp="1"/>
          </p:cNvSpPr>
          <p:nvPr>
            <p:ph type="subTitle" idx="1"/>
          </p:nvPr>
        </p:nvSpPr>
        <p:spPr>
          <a:xfrm>
            <a:off x="3813244" y="4769708"/>
            <a:ext cx="7158800" cy="1161535"/>
          </a:xfrm>
        </p:spPr>
        <p:txBody>
          <a:bodyPr/>
          <a:lstStyle>
            <a:lvl1pPr marL="0" indent="0" algn="r">
              <a:buNone/>
              <a:defRPr sz="2400">
                <a:solidFill>
                  <a:schemeClr val="accent1">
                    <a:lumMod val="20000"/>
                    <a:lumOff val="8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
        <p:nvSpPr>
          <p:cNvPr id="7" name="Rectangle 6"/>
          <p:cNvSpPr>
            <a:spLocks noChangeArrowheads="1"/>
          </p:cNvSpPr>
          <p:nvPr userDrawn="1"/>
        </p:nvSpPr>
        <p:spPr bwMode="auto">
          <a:xfrm rot="10800000">
            <a:off x="6846411" y="4658517"/>
            <a:ext cx="3973989" cy="45720"/>
          </a:xfrm>
          <a:prstGeom prst="rect">
            <a:avLst/>
          </a:prstGeom>
          <a:solidFill>
            <a:srgbClr val="93D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435524" y="5949521"/>
            <a:ext cx="2564231" cy="438148"/>
          </a:xfrm>
          <a:prstGeom prst="rect">
            <a:avLst/>
          </a:prstGeom>
        </p:spPr>
      </p:pic>
    </p:spTree>
    <p:extLst>
      <p:ext uri="{BB962C8B-B14F-4D97-AF65-F5344CB8AC3E}">
        <p14:creationId xmlns:p14="http://schemas.microsoft.com/office/powerpoint/2010/main" val="46299002"/>
      </p:ext>
    </p:extLst>
  </p:cSld>
  <p:clrMapOvr>
    <a:masterClrMapping/>
  </p:clrMapOvr>
  <p:extLst>
    <p:ext uri="{DCECCB84-F9BA-43D5-87BE-67443E8EF086}">
      <p15:sldGuideLst xmlns:p15="http://schemas.microsoft.com/office/powerpoint/2012/main">
        <p15:guide id="1" orient="horz" pos="2160">
          <p15:clr>
            <a:srgbClr val="FBAE40"/>
          </p15:clr>
        </p15:guide>
        <p15:guide id="2" pos="511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1668560"/>
            <a:ext cx="10515600" cy="42063"/>
          </a:xfrm>
          <a:prstGeom prst="rect">
            <a:avLst/>
          </a:prstGeom>
        </p:spPr>
      </p:pic>
    </p:spTree>
    <p:extLst>
      <p:ext uri="{BB962C8B-B14F-4D97-AF65-F5344CB8AC3E}">
        <p14:creationId xmlns:p14="http://schemas.microsoft.com/office/powerpoint/2010/main" val="26768008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Break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06400"/>
            <a:ext cx="4179570" cy="3457971"/>
          </a:xfrm>
        </p:spPr>
        <p:txBody>
          <a:bodyPr anchor="b">
            <a:noAutofit/>
          </a:bodyPr>
          <a:lstStyle>
            <a:lvl1pPr algn="l">
              <a:defRPr sz="3600" spc="150" baseline="0">
                <a:solidFill>
                  <a:schemeClr val="bg1"/>
                </a:solidFill>
              </a:defRPr>
            </a:lvl1pPr>
          </a:lstStyle>
          <a:p>
            <a:r>
              <a:rPr lang="en-US" dirty="0"/>
              <a:t>CLICK TO add title</a:t>
            </a:r>
          </a:p>
        </p:txBody>
      </p:sp>
      <p:pic>
        <p:nvPicPr>
          <p:cNvPr id="4" name="Graphic 3">
            <a:extLst>
              <a:ext uri="{FF2B5EF4-FFF2-40B4-BE49-F238E27FC236}">
                <a16:creationId xmlns:a16="http://schemas.microsoft.com/office/drawing/2014/main" id="{5E045004-3604-59DC-13E0-7A0B2DF78C4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815155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69612" y="675249"/>
            <a:ext cx="5036234" cy="2834714"/>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569612" y="3699803"/>
            <a:ext cx="5036234" cy="1969477"/>
          </a:xfrm>
        </p:spPr>
        <p:txBody>
          <a:bodyPr/>
          <a:lstStyle>
            <a:lvl1pPr marL="0" indent="0" algn="ctr">
              <a:buNone/>
              <a:defRPr sz="2400">
                <a:solidFill>
                  <a:schemeClr val="accent1">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1503875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69612" y="633046"/>
            <a:ext cx="5036234" cy="1057642"/>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569612" y="2065307"/>
            <a:ext cx="5036234" cy="401459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5" name="Picture 4"/>
          <p:cNvPicPr>
            <a:picLocks/>
          </p:cNvPicPr>
          <p:nvPr userDrawn="1"/>
        </p:nvPicPr>
        <p:blipFill>
          <a:blip r:embed="rId2"/>
          <a:stretch>
            <a:fillRect/>
          </a:stretch>
        </p:blipFill>
        <p:spPr>
          <a:xfrm>
            <a:off x="6569612" y="1856234"/>
            <a:ext cx="5074920" cy="43527"/>
          </a:xfrm>
          <a:prstGeom prst="rect">
            <a:avLst/>
          </a:prstGeom>
        </p:spPr>
      </p:pic>
    </p:spTree>
    <p:extLst>
      <p:ext uri="{BB962C8B-B14F-4D97-AF65-F5344CB8AC3E}">
        <p14:creationId xmlns:p14="http://schemas.microsoft.com/office/powerpoint/2010/main" val="24285984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569612" y="1913209"/>
            <a:ext cx="5036234" cy="704410"/>
          </a:xfrm>
        </p:spPr>
        <p:txBody>
          <a:bodyPr anchor="b"/>
          <a:lstStyle>
            <a:lvl1pPr marL="0" indent="0">
              <a:buNone/>
              <a:defRPr sz="2400" b="1">
                <a:solidFill>
                  <a:schemeClr val="accent1">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569612" y="2645755"/>
            <a:ext cx="5036234" cy="33892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
        <p:nvSpPr>
          <p:cNvPr id="7" name="Title 1"/>
          <p:cNvSpPr>
            <a:spLocks noGrp="1"/>
          </p:cNvSpPr>
          <p:nvPr>
            <p:ph type="title"/>
          </p:nvPr>
        </p:nvSpPr>
        <p:spPr>
          <a:xfrm>
            <a:off x="6569612" y="633046"/>
            <a:ext cx="5036234" cy="1057642"/>
          </a:xfrm>
        </p:spPr>
        <p:txBody>
          <a:bodyPr/>
          <a:lstStyle>
            <a:lvl1pPr>
              <a:defRPr>
                <a:solidFill>
                  <a:schemeClr val="bg1"/>
                </a:solidFill>
              </a:defRPr>
            </a:lvl1pPr>
          </a:lstStyle>
          <a:p>
            <a:r>
              <a:rPr lang="en-US" dirty="0"/>
              <a:t>Click to edit Master title style</a:t>
            </a:r>
          </a:p>
        </p:txBody>
      </p:sp>
      <p:pic>
        <p:nvPicPr>
          <p:cNvPr id="8" name="Picture 7"/>
          <p:cNvPicPr>
            <a:picLocks/>
          </p:cNvPicPr>
          <p:nvPr userDrawn="1"/>
        </p:nvPicPr>
        <p:blipFill>
          <a:blip r:embed="rId2"/>
          <a:stretch>
            <a:fillRect/>
          </a:stretch>
        </p:blipFill>
        <p:spPr>
          <a:xfrm>
            <a:off x="6569612" y="1856234"/>
            <a:ext cx="5074920" cy="43527"/>
          </a:xfrm>
          <a:prstGeom prst="rect">
            <a:avLst/>
          </a:prstGeom>
        </p:spPr>
      </p:pic>
    </p:spTree>
    <p:extLst>
      <p:ext uri="{BB962C8B-B14F-4D97-AF65-F5344CB8AC3E}">
        <p14:creationId xmlns:p14="http://schemas.microsoft.com/office/powerpoint/2010/main" val="2673873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Tree>
    <p:extLst>
      <p:ext uri="{BB962C8B-B14F-4D97-AF65-F5344CB8AC3E}">
        <p14:creationId xmlns:p14="http://schemas.microsoft.com/office/powerpoint/2010/main" val="33794554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921304" y="987425"/>
            <a:ext cx="443408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Tree>
    <p:extLst>
      <p:ext uri="{BB962C8B-B14F-4D97-AF65-F5344CB8AC3E}">
        <p14:creationId xmlns:p14="http://schemas.microsoft.com/office/powerpoint/2010/main" val="3444613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18450044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pic>
        <p:nvPicPr>
          <p:cNvPr id="5" name="Picture 4"/>
          <p:cNvPicPr>
            <a:picLocks noChangeAspect="1"/>
          </p:cNvPicPr>
          <p:nvPr userDrawn="1"/>
        </p:nvPicPr>
        <p:blipFill>
          <a:blip r:embed="rId2"/>
          <a:stretch>
            <a:fillRect/>
          </a:stretch>
        </p:blipFill>
        <p:spPr>
          <a:xfrm>
            <a:off x="633046" y="1668560"/>
            <a:ext cx="10881360" cy="43527"/>
          </a:xfrm>
          <a:prstGeom prst="rect">
            <a:avLst/>
          </a:prstGeom>
        </p:spPr>
      </p:pic>
    </p:spTree>
    <p:extLst>
      <p:ext uri="{BB962C8B-B14F-4D97-AF65-F5344CB8AC3E}">
        <p14:creationId xmlns:p14="http://schemas.microsoft.com/office/powerpoint/2010/main" val="179653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pic>
        <p:nvPicPr>
          <p:cNvPr id="5" name="Picture 4"/>
          <p:cNvPicPr>
            <a:picLocks noChangeAspect="1"/>
          </p:cNvPicPr>
          <p:nvPr userDrawn="1"/>
        </p:nvPicPr>
        <p:blipFill>
          <a:blip r:embed="rId2"/>
          <a:stretch>
            <a:fillRect/>
          </a:stretch>
        </p:blipFill>
        <p:spPr>
          <a:xfrm>
            <a:off x="633046" y="1668560"/>
            <a:ext cx="10881360" cy="43527"/>
          </a:xfrm>
          <a:prstGeom prst="rect">
            <a:avLst/>
          </a:prstGeom>
        </p:spPr>
      </p:pic>
    </p:spTree>
    <p:extLst>
      <p:ext uri="{BB962C8B-B14F-4D97-AF65-F5344CB8AC3E}">
        <p14:creationId xmlns:p14="http://schemas.microsoft.com/office/powerpoint/2010/main" val="37085863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pic>
        <p:nvPicPr>
          <p:cNvPr id="8" name="Picture 7"/>
          <p:cNvPicPr>
            <a:picLocks noChangeAspect="1"/>
          </p:cNvPicPr>
          <p:nvPr userDrawn="1"/>
        </p:nvPicPr>
        <p:blipFill>
          <a:blip r:embed="rId2"/>
          <a:stretch>
            <a:fillRect/>
          </a:stretch>
        </p:blipFill>
        <p:spPr>
          <a:xfrm>
            <a:off x="633046" y="1668560"/>
            <a:ext cx="10881360" cy="43527"/>
          </a:xfrm>
          <a:prstGeom prst="rect">
            <a:avLst/>
          </a:prstGeom>
        </p:spPr>
      </p:pic>
      <p:sp>
        <p:nvSpPr>
          <p:cNvPr id="10" name="Title 1"/>
          <p:cNvSpPr>
            <a:spLocks noGrp="1"/>
          </p:cNvSpPr>
          <p:nvPr>
            <p:ph type="title"/>
          </p:nvPr>
        </p:nvSpPr>
        <p:spPr>
          <a:xfrm>
            <a:off x="618978" y="633046"/>
            <a:ext cx="10888394" cy="1057642"/>
          </a:xfrm>
        </p:spPr>
        <p:txBody>
          <a:bodyPr/>
          <a:lstStyle/>
          <a:p>
            <a:r>
              <a:rPr lang="en-US"/>
              <a:t>Click to edit Master title style</a:t>
            </a:r>
          </a:p>
        </p:txBody>
      </p:sp>
    </p:spTree>
    <p:extLst>
      <p:ext uri="{BB962C8B-B14F-4D97-AF65-F5344CB8AC3E}">
        <p14:creationId xmlns:p14="http://schemas.microsoft.com/office/powerpoint/2010/main" val="1784186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5" name="Picture 4"/>
          <p:cNvPicPr>
            <a:picLocks noChangeAspect="1"/>
          </p:cNvPicPr>
          <p:nvPr userDrawn="1"/>
        </p:nvPicPr>
        <p:blipFill>
          <a:blip r:embed="rId2"/>
          <a:stretch>
            <a:fillRect/>
          </a:stretch>
        </p:blipFill>
        <p:spPr>
          <a:xfrm>
            <a:off x="633046" y="1668560"/>
            <a:ext cx="10881360" cy="43527"/>
          </a:xfrm>
          <a:prstGeom prst="rect">
            <a:avLst/>
          </a:prstGeom>
        </p:spPr>
      </p:pic>
    </p:spTree>
    <p:extLst>
      <p:ext uri="{BB962C8B-B14F-4D97-AF65-F5344CB8AC3E}">
        <p14:creationId xmlns:p14="http://schemas.microsoft.com/office/powerpoint/2010/main" val="1387279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pic>
        <p:nvPicPr>
          <p:cNvPr id="4" name="Picture 3"/>
          <p:cNvPicPr>
            <a:picLocks noChangeAspect="1"/>
          </p:cNvPicPr>
          <p:nvPr userDrawn="1"/>
        </p:nvPicPr>
        <p:blipFill>
          <a:blip r:embed="rId2"/>
          <a:stretch>
            <a:fillRect/>
          </a:stretch>
        </p:blipFill>
        <p:spPr>
          <a:xfrm>
            <a:off x="633046" y="1668560"/>
            <a:ext cx="10881360" cy="43527"/>
          </a:xfrm>
          <a:prstGeom prst="rect">
            <a:avLst/>
          </a:prstGeom>
        </p:spPr>
      </p:pic>
    </p:spTree>
    <p:extLst>
      <p:ext uri="{BB962C8B-B14F-4D97-AF65-F5344CB8AC3E}">
        <p14:creationId xmlns:p14="http://schemas.microsoft.com/office/powerpoint/2010/main" val="20491339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spTree>
    <p:extLst>
      <p:ext uri="{BB962C8B-B14F-4D97-AF65-F5344CB8AC3E}">
        <p14:creationId xmlns:p14="http://schemas.microsoft.com/office/powerpoint/2010/main" val="22433452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3046" y="703384"/>
            <a:ext cx="4839285" cy="1354015"/>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950634" y="987425"/>
            <a:ext cx="556377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066770" y="2321168"/>
            <a:ext cx="4405562" cy="3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pic>
        <p:nvPicPr>
          <p:cNvPr id="6" name="Picture 5"/>
          <p:cNvPicPr>
            <a:picLocks/>
          </p:cNvPicPr>
          <p:nvPr userDrawn="1"/>
        </p:nvPicPr>
        <p:blipFill>
          <a:blip r:embed="rId2"/>
          <a:stretch>
            <a:fillRect/>
          </a:stretch>
        </p:blipFill>
        <p:spPr>
          <a:xfrm>
            <a:off x="633046" y="2113672"/>
            <a:ext cx="4846320" cy="43527"/>
          </a:xfrm>
          <a:prstGeom prst="rect">
            <a:avLst/>
          </a:prstGeom>
        </p:spPr>
      </p:pic>
    </p:spTree>
    <p:extLst>
      <p:ext uri="{BB962C8B-B14F-4D97-AF65-F5344CB8AC3E}">
        <p14:creationId xmlns:p14="http://schemas.microsoft.com/office/powerpoint/2010/main" val="17641548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3046" y="703384"/>
            <a:ext cx="4839285" cy="1354015"/>
          </a:xfrm>
        </p:spPr>
        <p:txBody>
          <a:bodyPr anchor="b"/>
          <a:lstStyle>
            <a:lvl1pPr>
              <a:defRPr sz="3200"/>
            </a:lvl1pPr>
          </a:lstStyle>
          <a:p>
            <a:r>
              <a:rPr lang="en-US" dirty="0"/>
              <a:t>Click to edit Master title style</a:t>
            </a:r>
          </a:p>
        </p:txBody>
      </p:sp>
      <p:sp>
        <p:nvSpPr>
          <p:cNvPr id="4" name="Text Placeholder 3"/>
          <p:cNvSpPr>
            <a:spLocks noGrp="1"/>
          </p:cNvSpPr>
          <p:nvPr>
            <p:ph type="body" sz="half" idx="2"/>
          </p:nvPr>
        </p:nvSpPr>
        <p:spPr>
          <a:xfrm>
            <a:off x="1066770" y="2321168"/>
            <a:ext cx="4405562" cy="3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pic>
        <p:nvPicPr>
          <p:cNvPr id="6" name="Picture 5"/>
          <p:cNvPicPr>
            <a:picLocks/>
          </p:cNvPicPr>
          <p:nvPr userDrawn="1"/>
        </p:nvPicPr>
        <p:blipFill>
          <a:blip r:embed="rId2"/>
          <a:stretch>
            <a:fillRect/>
          </a:stretch>
        </p:blipFill>
        <p:spPr>
          <a:xfrm>
            <a:off x="633046" y="2113672"/>
            <a:ext cx="4846320" cy="43527"/>
          </a:xfrm>
          <a:prstGeom prst="rect">
            <a:avLst/>
          </a:prstGeom>
        </p:spPr>
      </p:pic>
      <p:sp>
        <p:nvSpPr>
          <p:cNvPr id="10" name="Picture Placeholder 2"/>
          <p:cNvSpPr>
            <a:spLocks noGrp="1"/>
          </p:cNvSpPr>
          <p:nvPr>
            <p:ph type="pic" idx="13"/>
          </p:nvPr>
        </p:nvSpPr>
        <p:spPr>
          <a:xfrm>
            <a:off x="5943598" y="987425"/>
            <a:ext cx="557080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7230959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8" name="Picture Placeholder 2"/>
          <p:cNvSpPr>
            <a:spLocks noGrp="1"/>
          </p:cNvSpPr>
          <p:nvPr>
            <p:ph type="pic" idx="14"/>
          </p:nvPr>
        </p:nvSpPr>
        <p:spPr>
          <a:xfrm>
            <a:off x="606638" y="703384"/>
            <a:ext cx="4872727" cy="5157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p:nvPr>
        </p:nvSpPr>
        <p:spPr>
          <a:xfrm>
            <a:off x="5943598" y="703384"/>
            <a:ext cx="5563774" cy="1354015"/>
          </a:xfrm>
        </p:spPr>
        <p:txBody>
          <a:bodyPr anchor="b"/>
          <a:lstStyle>
            <a:lvl1pPr>
              <a:defRPr sz="3200"/>
            </a:lvl1pPr>
          </a:lstStyle>
          <a:p>
            <a:r>
              <a:rPr lang="en-US" dirty="0"/>
              <a:t>Click to edit Master title style</a:t>
            </a:r>
          </a:p>
        </p:txBody>
      </p:sp>
      <p:sp>
        <p:nvSpPr>
          <p:cNvPr id="4" name="Text Placeholder 3"/>
          <p:cNvSpPr>
            <a:spLocks noGrp="1"/>
          </p:cNvSpPr>
          <p:nvPr>
            <p:ph type="body" sz="half" idx="2"/>
          </p:nvPr>
        </p:nvSpPr>
        <p:spPr>
          <a:xfrm>
            <a:off x="5943599" y="2321168"/>
            <a:ext cx="5563774" cy="3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pic>
        <p:nvPicPr>
          <p:cNvPr id="6" name="Picture 5"/>
          <p:cNvPicPr>
            <a:picLocks/>
          </p:cNvPicPr>
          <p:nvPr userDrawn="1"/>
        </p:nvPicPr>
        <p:blipFill>
          <a:blip r:embed="rId2"/>
          <a:stretch>
            <a:fillRect/>
          </a:stretch>
        </p:blipFill>
        <p:spPr>
          <a:xfrm>
            <a:off x="5943598" y="2113672"/>
            <a:ext cx="5577840" cy="43527"/>
          </a:xfrm>
          <a:prstGeom prst="rect">
            <a:avLst/>
          </a:prstGeom>
        </p:spPr>
      </p:pic>
    </p:spTree>
    <p:extLst>
      <p:ext uri="{BB962C8B-B14F-4D97-AF65-F5344CB8AC3E}">
        <p14:creationId xmlns:p14="http://schemas.microsoft.com/office/powerpoint/2010/main" val="1829057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046" y="1681163"/>
            <a:ext cx="536452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33046" y="2505075"/>
            <a:ext cx="5364529"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34220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4220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633046" y="1668560"/>
            <a:ext cx="10881360" cy="43527"/>
          </a:xfrm>
          <a:prstGeom prst="rect">
            <a:avLst/>
          </a:prstGeom>
        </p:spPr>
      </p:pic>
      <p:sp>
        <p:nvSpPr>
          <p:cNvPr id="10" name="Title 1"/>
          <p:cNvSpPr>
            <a:spLocks noGrp="1"/>
          </p:cNvSpPr>
          <p:nvPr>
            <p:ph type="title"/>
          </p:nvPr>
        </p:nvSpPr>
        <p:spPr>
          <a:xfrm>
            <a:off x="618978" y="633046"/>
            <a:ext cx="10888394" cy="1057642"/>
          </a:xfrm>
        </p:spPr>
        <p:txBody>
          <a:bodyPr/>
          <a:lstStyle/>
          <a:p>
            <a:r>
              <a:rPr lang="en-US"/>
              <a:t>Click to edit Master title style</a:t>
            </a:r>
          </a:p>
        </p:txBody>
      </p:sp>
    </p:spTree>
    <p:extLst>
      <p:ext uri="{BB962C8B-B14F-4D97-AF65-F5344CB8AC3E}">
        <p14:creationId xmlns:p14="http://schemas.microsoft.com/office/powerpoint/2010/main" val="4044373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10515600" cy="1004888"/>
          </a:xfr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1668560"/>
            <a:ext cx="10515600" cy="42063"/>
          </a:xfrm>
          <a:prstGeom prst="rect">
            <a:avLst/>
          </a:prstGeom>
        </p:spPr>
      </p:pic>
    </p:spTree>
    <p:extLst>
      <p:ext uri="{BB962C8B-B14F-4D97-AF65-F5344CB8AC3E}">
        <p14:creationId xmlns:p14="http://schemas.microsoft.com/office/powerpoint/2010/main" val="1180329562"/>
      </p:ext>
    </p:extLst>
  </p:cSld>
  <p:clrMapOvr>
    <a:masterClrMapping/>
  </p:clrMapOvr>
  <p:extLst>
    <p:ext uri="{DCECCB84-F9BA-43D5-87BE-67443E8EF086}">
      <p15:sldGuideLst xmlns:p15="http://schemas.microsoft.com/office/powerpoint/2012/main">
        <p15:guide id="2" orient="horz" pos="388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spTree>
    <p:extLst>
      <p:ext uri="{BB962C8B-B14F-4D97-AF65-F5344CB8AC3E}">
        <p14:creationId xmlns:p14="http://schemas.microsoft.com/office/powerpoint/2010/main" val="2783794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3046" y="703384"/>
            <a:ext cx="4839285" cy="1354015"/>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950634" y="987425"/>
            <a:ext cx="556377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3046" y="2321168"/>
            <a:ext cx="4839286" cy="3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6" name="Picture 5"/>
          <p:cNvPicPr>
            <a:picLocks/>
          </p:cNvPicPr>
          <p:nvPr userDrawn="1"/>
        </p:nvPicPr>
        <p:blipFill>
          <a:blip r:embed="rId2"/>
          <a:stretch>
            <a:fillRect/>
          </a:stretch>
        </p:blipFill>
        <p:spPr>
          <a:xfrm>
            <a:off x="633046" y="2113672"/>
            <a:ext cx="4846320" cy="43527"/>
          </a:xfrm>
          <a:prstGeom prst="rect">
            <a:avLst/>
          </a:prstGeom>
        </p:spPr>
      </p:pic>
    </p:spTree>
    <p:extLst>
      <p:ext uri="{BB962C8B-B14F-4D97-AF65-F5344CB8AC3E}">
        <p14:creationId xmlns:p14="http://schemas.microsoft.com/office/powerpoint/2010/main" val="2887465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3046" y="703384"/>
            <a:ext cx="4839285" cy="1354015"/>
          </a:xfrm>
        </p:spPr>
        <p:txBody>
          <a:bodyPr anchor="b"/>
          <a:lstStyle>
            <a:lvl1pPr>
              <a:defRPr sz="3200"/>
            </a:lvl1pPr>
          </a:lstStyle>
          <a:p>
            <a:r>
              <a:rPr lang="en-US" dirty="0"/>
              <a:t>Click to edit Master title style</a:t>
            </a:r>
          </a:p>
        </p:txBody>
      </p:sp>
      <p:sp>
        <p:nvSpPr>
          <p:cNvPr id="4" name="Text Placeholder 3"/>
          <p:cNvSpPr>
            <a:spLocks noGrp="1"/>
          </p:cNvSpPr>
          <p:nvPr>
            <p:ph type="body" sz="half" idx="2"/>
          </p:nvPr>
        </p:nvSpPr>
        <p:spPr>
          <a:xfrm>
            <a:off x="633046" y="2321168"/>
            <a:ext cx="4839286" cy="3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6" name="Picture 5"/>
          <p:cNvPicPr>
            <a:picLocks/>
          </p:cNvPicPr>
          <p:nvPr userDrawn="1"/>
        </p:nvPicPr>
        <p:blipFill>
          <a:blip r:embed="rId2"/>
          <a:stretch>
            <a:fillRect/>
          </a:stretch>
        </p:blipFill>
        <p:spPr>
          <a:xfrm>
            <a:off x="633046" y="2113672"/>
            <a:ext cx="4846320" cy="43527"/>
          </a:xfrm>
          <a:prstGeom prst="rect">
            <a:avLst/>
          </a:prstGeom>
        </p:spPr>
      </p:pic>
      <p:sp>
        <p:nvSpPr>
          <p:cNvPr id="10" name="Picture Placeholder 2"/>
          <p:cNvSpPr>
            <a:spLocks noGrp="1"/>
          </p:cNvSpPr>
          <p:nvPr>
            <p:ph type="pic" idx="13"/>
          </p:nvPr>
        </p:nvSpPr>
        <p:spPr>
          <a:xfrm>
            <a:off x="5943598" y="987425"/>
            <a:ext cx="557080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4281762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8" name="Picture Placeholder 2"/>
          <p:cNvSpPr>
            <a:spLocks noGrp="1"/>
          </p:cNvSpPr>
          <p:nvPr>
            <p:ph type="pic" idx="14"/>
          </p:nvPr>
        </p:nvSpPr>
        <p:spPr>
          <a:xfrm>
            <a:off x="606638" y="703384"/>
            <a:ext cx="4872727" cy="5157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p:cNvSpPr>
            <a:spLocks noGrp="1"/>
          </p:cNvSpPr>
          <p:nvPr>
            <p:ph type="title"/>
          </p:nvPr>
        </p:nvSpPr>
        <p:spPr>
          <a:xfrm>
            <a:off x="5943598" y="703384"/>
            <a:ext cx="5563774" cy="1354015"/>
          </a:xfrm>
        </p:spPr>
        <p:txBody>
          <a:bodyPr anchor="b"/>
          <a:lstStyle>
            <a:lvl1pPr>
              <a:defRPr sz="3200"/>
            </a:lvl1pPr>
          </a:lstStyle>
          <a:p>
            <a:r>
              <a:rPr lang="en-US" dirty="0"/>
              <a:t>Click to edit Master title style</a:t>
            </a:r>
          </a:p>
        </p:txBody>
      </p:sp>
      <p:sp>
        <p:nvSpPr>
          <p:cNvPr id="4" name="Text Placeholder 3"/>
          <p:cNvSpPr>
            <a:spLocks noGrp="1"/>
          </p:cNvSpPr>
          <p:nvPr>
            <p:ph type="body" sz="half" idx="2"/>
          </p:nvPr>
        </p:nvSpPr>
        <p:spPr>
          <a:xfrm>
            <a:off x="5943599" y="2321168"/>
            <a:ext cx="5563774" cy="3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a:p>
        </p:txBody>
      </p:sp>
      <p:pic>
        <p:nvPicPr>
          <p:cNvPr id="6" name="Picture 5"/>
          <p:cNvPicPr>
            <a:picLocks/>
          </p:cNvPicPr>
          <p:nvPr userDrawn="1"/>
        </p:nvPicPr>
        <p:blipFill>
          <a:blip r:embed="rId2"/>
          <a:stretch>
            <a:fillRect/>
          </a:stretch>
        </p:blipFill>
        <p:spPr>
          <a:xfrm>
            <a:off x="5943598" y="2113672"/>
            <a:ext cx="5577840" cy="43527"/>
          </a:xfrm>
          <a:prstGeom prst="rect">
            <a:avLst/>
          </a:prstGeom>
        </p:spPr>
      </p:pic>
    </p:spTree>
    <p:extLst>
      <p:ext uri="{BB962C8B-B14F-4D97-AF65-F5344CB8AC3E}">
        <p14:creationId xmlns:p14="http://schemas.microsoft.com/office/powerpoint/2010/main" val="1417439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wmf"/><Relationship Id="rId2" Type="http://schemas.openxmlformats.org/officeDocument/2006/relationships/slideLayout" Target="../slideLayouts/slideLayout2.xml"/><Relationship Id="rId16" Type="http://schemas.openxmlformats.org/officeDocument/2006/relationships/image" Target="../media/image6.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wmf"/><Relationship Id="rId5" Type="http://schemas.openxmlformats.org/officeDocument/2006/relationships/slideLayout" Target="../slideLayouts/slideLayout5.xml"/><Relationship Id="rId15" Type="http://schemas.openxmlformats.org/officeDocument/2006/relationships/image" Target="../media/image5.wmf"/><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9.wmf"/><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3.wmf"/><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8.wmf"/><Relationship Id="rId5" Type="http://schemas.openxmlformats.org/officeDocument/2006/relationships/slideLayout" Target="../slideLayouts/slideLayout14.xml"/><Relationship Id="rId15" Type="http://schemas.openxmlformats.org/officeDocument/2006/relationships/image" Target="../media/image11.wmf"/><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10.wmf"/></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11.wmf"/><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10.wmf"/><Relationship Id="rId5" Type="http://schemas.openxmlformats.org/officeDocument/2006/relationships/image" Target="../media/image9.wmf"/><Relationship Id="rId4" Type="http://schemas.openxmlformats.org/officeDocument/2006/relationships/image" Target="../media/image3.wmf"/></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wmf"/><Relationship Id="rId13" Type="http://schemas.openxmlformats.org/officeDocument/2006/relationships/image" Target="../media/image11.wmf"/><Relationship Id="rId3" Type="http://schemas.openxmlformats.org/officeDocument/2006/relationships/slideLayout" Target="../slideLayouts/slideLayout23.xml"/><Relationship Id="rId7" Type="http://schemas.openxmlformats.org/officeDocument/2006/relationships/image" Target="../media/image14.png"/><Relationship Id="rId12" Type="http://schemas.openxmlformats.org/officeDocument/2006/relationships/image" Target="../media/image10.wmf"/><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4.xml"/><Relationship Id="rId11" Type="http://schemas.openxmlformats.org/officeDocument/2006/relationships/image" Target="../media/image9.wmf"/><Relationship Id="rId5" Type="http://schemas.openxmlformats.org/officeDocument/2006/relationships/slideLayout" Target="../slideLayouts/slideLayout25.xml"/><Relationship Id="rId10" Type="http://schemas.openxmlformats.org/officeDocument/2006/relationships/image" Target="../media/image15.wmf"/><Relationship Id="rId4" Type="http://schemas.openxmlformats.org/officeDocument/2006/relationships/slideLayout" Target="../slideLayouts/slideLayout24.xml"/><Relationship Id="rId9" Type="http://schemas.openxmlformats.org/officeDocument/2006/relationships/image" Target="../media/image8.w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wmf"/><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2.wmf"/><Relationship Id="rId2" Type="http://schemas.openxmlformats.org/officeDocument/2006/relationships/slideLayout" Target="../slideLayouts/slideLayout27.xml"/><Relationship Id="rId16" Type="http://schemas.openxmlformats.org/officeDocument/2006/relationships/image" Target="../media/image6.wmf"/><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1.wmf"/><Relationship Id="rId5" Type="http://schemas.openxmlformats.org/officeDocument/2006/relationships/slideLayout" Target="../slideLayouts/slideLayout30.xml"/><Relationship Id="rId15" Type="http://schemas.openxmlformats.org/officeDocument/2006/relationships/image" Target="../media/image5.wmf"/><Relationship Id="rId10" Type="http://schemas.openxmlformats.org/officeDocument/2006/relationships/theme" Target="../theme/theme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4.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85800"/>
            <a:ext cx="10526150" cy="9521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33706"/>
            <a:ext cx="10515600" cy="423268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46508" y="6497329"/>
            <a:ext cx="920262" cy="167874"/>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8F0AB5D1-9059-428D-ACFC-BA1258997AE0}" type="slidenum">
              <a:rPr lang="en-US" smtClean="0"/>
              <a:pPr algn="l"/>
              <a:t>‹#›</a:t>
            </a:fld>
            <a:endParaRPr lang="en-US" dirty="0"/>
          </a:p>
        </p:txBody>
      </p:sp>
      <p:pic>
        <p:nvPicPr>
          <p:cNvPr id="8" name="Picture 7"/>
          <p:cNvPicPr>
            <a:picLocks/>
          </p:cNvPicPr>
          <p:nvPr userDrawn="1"/>
        </p:nvPicPr>
        <p:blipFill>
          <a:blip r:embed="rId11" cstate="screen">
            <a:extLst>
              <a:ext uri="{28A0092B-C50C-407E-A947-70E740481C1C}">
                <a14:useLocalDpi xmlns:a14="http://schemas.microsoft.com/office/drawing/2010/main"/>
              </a:ext>
            </a:extLst>
          </a:blip>
          <a:stretch>
            <a:fillRect/>
          </a:stretch>
        </p:blipFill>
        <p:spPr>
          <a:xfrm>
            <a:off x="-11066" y="6380970"/>
            <a:ext cx="5486400" cy="53032"/>
          </a:xfrm>
          <a:prstGeom prst="rect">
            <a:avLst/>
          </a:prstGeom>
        </p:spPr>
      </p:pic>
      <p:pic>
        <p:nvPicPr>
          <p:cNvPr id="9" name="Picture 8"/>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8903101" y="6182751"/>
            <a:ext cx="2461249" cy="420644"/>
          </a:xfrm>
          <a:prstGeom prst="rect">
            <a:avLst/>
          </a:prstGeom>
        </p:spPr>
      </p:pic>
    </p:spTree>
    <p:extLst>
      <p:ext uri="{BB962C8B-B14F-4D97-AF65-F5344CB8AC3E}">
        <p14:creationId xmlns:p14="http://schemas.microsoft.com/office/powerpoint/2010/main" val="1490537815"/>
      </p:ext>
    </p:extLst>
  </p:cSld>
  <p:clrMap bg1="lt1" tx1="dk1" bg2="lt2" tx2="dk2" accent1="accent1" accent2="accent2" accent3="accent3" accent4="accent4" accent5="accent5" accent6="accent6" hlink="hlink" folHlink="folHlink"/>
  <p:sldLayoutIdLst>
    <p:sldLayoutId id="2147483672" r:id="rId1"/>
    <p:sldLayoutId id="2147483650" r:id="rId2"/>
    <p:sldLayoutId id="2147483652" r:id="rId3"/>
    <p:sldLayoutId id="2147483653" r:id="rId4"/>
    <p:sldLayoutId id="2147483654" r:id="rId5"/>
    <p:sldLayoutId id="2147483655" r:id="rId6"/>
    <p:sldLayoutId id="2147483656" r:id="rId7"/>
    <p:sldLayoutId id="2147483695" r:id="rId8"/>
    <p:sldLayoutId id="2147483696" r:id="rId9"/>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74320" indent="-274320" algn="l" defTabSz="914400" rtl="0" eaLnBrk="1" latinLnBrk="0" hangingPunct="1">
        <a:lnSpc>
          <a:spcPct val="90000"/>
        </a:lnSpc>
        <a:spcBef>
          <a:spcPts val="1000"/>
        </a:spcBef>
        <a:buSzPct val="90000"/>
        <a:buFontTx/>
        <a:buBlip>
          <a:blip r:embed="rId13"/>
        </a:buBlip>
        <a:defRPr sz="2800" kern="1200">
          <a:solidFill>
            <a:schemeClr val="tx1">
              <a:lumMod val="75000"/>
              <a:lumOff val="25000"/>
            </a:schemeClr>
          </a:solidFill>
          <a:latin typeface="+mn-lt"/>
          <a:ea typeface="+mn-ea"/>
          <a:cs typeface="+mn-cs"/>
        </a:defRPr>
      </a:lvl1pPr>
      <a:lvl2pPr marL="731520" indent="-274320" algn="l" defTabSz="914400" rtl="0" eaLnBrk="1" latinLnBrk="0" hangingPunct="1">
        <a:lnSpc>
          <a:spcPct val="90000"/>
        </a:lnSpc>
        <a:spcBef>
          <a:spcPts val="500"/>
        </a:spcBef>
        <a:buSzPct val="80000"/>
        <a:buFontTx/>
        <a:buBlip>
          <a:blip r:embed="rId14"/>
        </a:buBlip>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SzPct val="90000"/>
        <a:buFontTx/>
        <a:buBlip>
          <a:blip r:embed="rId15"/>
        </a:buBlip>
        <a:defRPr sz="2000" kern="1200">
          <a:solidFill>
            <a:schemeClr val="tx1">
              <a:lumMod val="75000"/>
              <a:lumOff val="25000"/>
            </a:schemeClr>
          </a:solidFill>
          <a:latin typeface="+mn-lt"/>
          <a:ea typeface="+mn-ea"/>
          <a:cs typeface="+mn-cs"/>
        </a:defRPr>
      </a:lvl3pPr>
      <a:lvl4pPr marL="1645920" indent="-274320" algn="l" defTabSz="914400" rtl="0" eaLnBrk="1" latinLnBrk="0" hangingPunct="1">
        <a:lnSpc>
          <a:spcPct val="90000"/>
        </a:lnSpc>
        <a:spcBef>
          <a:spcPts val="500"/>
        </a:spcBef>
        <a:buClr>
          <a:schemeClr val="accent2"/>
        </a:buClr>
        <a:buSzPct val="90000"/>
        <a:buFontTx/>
        <a:buBlip>
          <a:blip r:embed="rId16"/>
        </a:buBlip>
        <a:defRPr sz="1800" kern="1200">
          <a:solidFill>
            <a:schemeClr val="tx1">
              <a:lumMod val="75000"/>
              <a:lumOff val="25000"/>
            </a:schemeClr>
          </a:solidFill>
          <a:latin typeface="+mn-lt"/>
          <a:ea typeface="+mn-ea"/>
          <a:cs typeface="+mn-cs"/>
        </a:defRPr>
      </a:lvl4pPr>
      <a:lvl5pPr marL="2011680" indent="-18288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pos="7152" userDrawn="1">
          <p15:clr>
            <a:srgbClr val="F26B43"/>
          </p15:clr>
        </p15:guide>
        <p15:guide id="3" orient="horz" pos="432" userDrawn="1">
          <p15:clr>
            <a:srgbClr val="F26B43"/>
          </p15:clr>
        </p15:guide>
        <p15:guide id="4" orient="horz" pos="38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8978" y="633046"/>
            <a:ext cx="10888394" cy="105764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18978" y="1825625"/>
            <a:ext cx="10888394" cy="42542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46508" y="6497329"/>
            <a:ext cx="920262" cy="167874"/>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8F0AB5D1-9059-428D-ACFC-BA1258997AE0}" type="slidenum">
              <a:rPr lang="en-US" smtClean="0"/>
              <a:pPr algn="l"/>
              <a:t>‹#›</a:t>
            </a:fld>
            <a:endParaRPr lang="en-US" dirty="0"/>
          </a:p>
        </p:txBody>
      </p:sp>
      <p:sp>
        <p:nvSpPr>
          <p:cNvPr id="5" name="AutoShape 3"/>
          <p:cNvSpPr>
            <a:spLocks noChangeAspect="1" noChangeArrowheads="1" noTextEdit="1"/>
          </p:cNvSpPr>
          <p:nvPr userDrawn="1"/>
        </p:nvSpPr>
        <p:spPr bwMode="auto">
          <a:xfrm>
            <a:off x="-11113" y="6381750"/>
            <a:ext cx="5486401"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5"/>
          <p:cNvSpPr>
            <a:spLocks noChangeArrowheads="1"/>
          </p:cNvSpPr>
          <p:nvPr userDrawn="1"/>
        </p:nvSpPr>
        <p:spPr bwMode="auto">
          <a:xfrm>
            <a:off x="-11113" y="6381750"/>
            <a:ext cx="1958975" cy="52388"/>
          </a:xfrm>
          <a:prstGeom prst="rect">
            <a:avLst/>
          </a:prstGeom>
          <a:solidFill>
            <a:srgbClr val="F7A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6"/>
          <p:cNvSpPr>
            <a:spLocks noChangeArrowheads="1"/>
          </p:cNvSpPr>
          <p:nvPr userDrawn="1"/>
        </p:nvSpPr>
        <p:spPr bwMode="auto">
          <a:xfrm>
            <a:off x="1981200" y="6381750"/>
            <a:ext cx="1958975" cy="52388"/>
          </a:xfrm>
          <a:prstGeom prst="rect">
            <a:avLst/>
          </a:prstGeom>
          <a:solidFill>
            <a:srgbClr val="93D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7"/>
          <p:cNvSpPr>
            <a:spLocks noChangeArrowheads="1"/>
          </p:cNvSpPr>
          <p:nvPr userDrawn="1"/>
        </p:nvSpPr>
        <p:spPr bwMode="auto">
          <a:xfrm>
            <a:off x="3973513" y="6381750"/>
            <a:ext cx="979488" cy="52388"/>
          </a:xfrm>
          <a:prstGeom prst="rect">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Rectangle 8"/>
          <p:cNvSpPr>
            <a:spLocks noChangeArrowheads="1"/>
          </p:cNvSpPr>
          <p:nvPr userDrawn="1"/>
        </p:nvSpPr>
        <p:spPr bwMode="auto">
          <a:xfrm>
            <a:off x="4984750" y="6381750"/>
            <a:ext cx="490538" cy="52388"/>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pic>
        <p:nvPicPr>
          <p:cNvPr id="14" name="Picture 13"/>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9321615" y="6216523"/>
            <a:ext cx="2461249" cy="420444"/>
          </a:xfrm>
          <a:prstGeom prst="rect">
            <a:avLst/>
          </a:prstGeom>
        </p:spPr>
      </p:pic>
    </p:spTree>
    <p:extLst>
      <p:ext uri="{BB962C8B-B14F-4D97-AF65-F5344CB8AC3E}">
        <p14:creationId xmlns:p14="http://schemas.microsoft.com/office/powerpoint/2010/main" val="178935687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000"/>
        </a:spcBef>
        <a:buSzPct val="90000"/>
        <a:buFontTx/>
        <a:buBlip>
          <a:blip r:embed="rId12"/>
        </a:buBlip>
        <a:defRPr sz="2800" kern="1200">
          <a:solidFill>
            <a:schemeClr val="bg1"/>
          </a:solidFill>
          <a:latin typeface="+mn-lt"/>
          <a:ea typeface="+mn-ea"/>
          <a:cs typeface="+mn-cs"/>
        </a:defRPr>
      </a:lvl1pPr>
      <a:lvl2pPr marL="731520" indent="-274320" algn="l" defTabSz="914400" rtl="0" eaLnBrk="1" latinLnBrk="0" hangingPunct="1">
        <a:lnSpc>
          <a:spcPct val="90000"/>
        </a:lnSpc>
        <a:spcBef>
          <a:spcPts val="500"/>
        </a:spcBef>
        <a:buSzPct val="80000"/>
        <a:buFontTx/>
        <a:buBlip>
          <a:blip r:embed="rId1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SzPct val="90000"/>
        <a:buFontTx/>
        <a:buBlip>
          <a:blip r:embed="rId14"/>
        </a:buBlip>
        <a:defRPr sz="2000" kern="1200">
          <a:solidFill>
            <a:schemeClr val="bg1"/>
          </a:solidFill>
          <a:latin typeface="+mn-lt"/>
          <a:ea typeface="+mn-ea"/>
          <a:cs typeface="+mn-cs"/>
        </a:defRPr>
      </a:lvl3pPr>
      <a:lvl4pPr marL="1645920" indent="-274320" algn="l" defTabSz="914400" rtl="0" eaLnBrk="1" latinLnBrk="0" hangingPunct="1">
        <a:lnSpc>
          <a:spcPct val="90000"/>
        </a:lnSpc>
        <a:spcBef>
          <a:spcPts val="500"/>
        </a:spcBef>
        <a:buClr>
          <a:schemeClr val="accent2"/>
        </a:buClr>
        <a:buSzPct val="90000"/>
        <a:buFontTx/>
        <a:buBlip>
          <a:blip r:embed="rId15"/>
        </a:buBlip>
        <a:defRPr sz="1800" kern="1200">
          <a:solidFill>
            <a:schemeClr val="bg1"/>
          </a:solidFill>
          <a:latin typeface="+mn-lt"/>
          <a:ea typeface="+mn-ea"/>
          <a:cs typeface="+mn-cs"/>
        </a:defRPr>
      </a:lvl4pPr>
      <a:lvl5pPr marL="2011680" indent="-18288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73788" y="633046"/>
            <a:ext cx="9978773" cy="105764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73788" y="1825629"/>
            <a:ext cx="9978773" cy="42542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46513" y="6497329"/>
            <a:ext cx="920263" cy="167874"/>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8F0AB5D1-9059-428D-ACFC-BA1258997AE0}" type="slidenum">
              <a:rPr lang="en-US" smtClean="0"/>
              <a:pPr algn="l"/>
              <a:t>‹#›</a:t>
            </a:fld>
            <a:endParaRPr lang="en-US" dirty="0"/>
          </a:p>
        </p:txBody>
      </p:sp>
      <p:sp>
        <p:nvSpPr>
          <p:cNvPr id="5" name="AutoShape 3"/>
          <p:cNvSpPr>
            <a:spLocks noChangeAspect="1" noChangeArrowheads="1" noTextEdit="1"/>
          </p:cNvSpPr>
          <p:nvPr userDrawn="1"/>
        </p:nvSpPr>
        <p:spPr bwMode="auto">
          <a:xfrm>
            <a:off x="-11113" y="6381750"/>
            <a:ext cx="5486401"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887302768"/>
      </p:ext>
    </p:extLst>
  </p:cSld>
  <p:clrMap bg1="lt1" tx1="dk1" bg2="lt2" tx2="dk2" accent1="accent1" accent2="accent2" accent3="accent3" accent4="accent4" accent5="accent5" accent6="accent6" hlink="hlink" folHlink="folHlink"/>
  <p:sldLayoutIdLst>
    <p:sldLayoutId id="2147483708" r:id="rId1"/>
    <p:sldLayoutId id="2147483720" r:id="rId2"/>
  </p:sldLayoutIdLst>
  <p:txStyles>
    <p:titleStyle>
      <a:lvl1pPr algn="l" defTabSz="914354" rtl="0" eaLnBrk="1" latinLnBrk="0" hangingPunct="1">
        <a:lnSpc>
          <a:spcPct val="90000"/>
        </a:lnSpc>
        <a:spcBef>
          <a:spcPct val="0"/>
        </a:spcBef>
        <a:buNone/>
        <a:defRPr sz="4000" kern="1200">
          <a:solidFill>
            <a:schemeClr val="bg1"/>
          </a:solidFill>
          <a:latin typeface="Segoe UI Semibold" panose="020B0702040204020203" pitchFamily="34" charset="0"/>
          <a:ea typeface="+mj-ea"/>
          <a:cs typeface="Segoe UI Semibold" panose="020B0702040204020203" pitchFamily="34" charset="0"/>
        </a:defRPr>
      </a:lvl1pPr>
    </p:titleStyle>
    <p:bodyStyle>
      <a:lvl1pPr marL="274306" indent="-274306" algn="l" defTabSz="914354" rtl="0" eaLnBrk="1" latinLnBrk="0" hangingPunct="1">
        <a:lnSpc>
          <a:spcPct val="90000"/>
        </a:lnSpc>
        <a:spcBef>
          <a:spcPts val="1000"/>
        </a:spcBef>
        <a:buSzPct val="90000"/>
        <a:buFontTx/>
        <a:buBlip>
          <a:blip r:embed="rId4"/>
        </a:buBlip>
        <a:defRPr sz="2400" kern="1200">
          <a:solidFill>
            <a:schemeClr val="bg1"/>
          </a:solidFill>
          <a:latin typeface="+mn-lt"/>
          <a:ea typeface="+mn-ea"/>
          <a:cs typeface="+mn-cs"/>
        </a:defRPr>
      </a:lvl1pPr>
      <a:lvl2pPr marL="731484" indent="-274306" algn="l" defTabSz="914354" rtl="0" eaLnBrk="1" latinLnBrk="0" hangingPunct="1">
        <a:lnSpc>
          <a:spcPct val="90000"/>
        </a:lnSpc>
        <a:spcBef>
          <a:spcPts val="500"/>
        </a:spcBef>
        <a:buSzPct val="80000"/>
        <a:buFontTx/>
        <a:buBlip>
          <a:blip r:embed="rId5"/>
        </a:buBlip>
        <a:defRPr sz="2000" kern="1200">
          <a:solidFill>
            <a:schemeClr val="bg1"/>
          </a:solidFill>
          <a:latin typeface="+mn-lt"/>
          <a:ea typeface="+mn-ea"/>
          <a:cs typeface="+mn-cs"/>
        </a:defRPr>
      </a:lvl2pPr>
      <a:lvl3pPr marL="1142942" indent="-228589" algn="l" defTabSz="914354" rtl="0" eaLnBrk="1" latinLnBrk="0" hangingPunct="1">
        <a:lnSpc>
          <a:spcPct val="90000"/>
        </a:lnSpc>
        <a:spcBef>
          <a:spcPts val="500"/>
        </a:spcBef>
        <a:buSzPct val="90000"/>
        <a:buFontTx/>
        <a:buBlip>
          <a:blip r:embed="rId6"/>
        </a:buBlip>
        <a:defRPr sz="1800" kern="1200">
          <a:solidFill>
            <a:schemeClr val="bg1"/>
          </a:solidFill>
          <a:latin typeface="+mn-lt"/>
          <a:ea typeface="+mn-ea"/>
          <a:cs typeface="+mn-cs"/>
        </a:defRPr>
      </a:lvl3pPr>
      <a:lvl4pPr marL="1645838" indent="-274306" algn="l" defTabSz="914354" rtl="0" eaLnBrk="1" latinLnBrk="0" hangingPunct="1">
        <a:lnSpc>
          <a:spcPct val="90000"/>
        </a:lnSpc>
        <a:spcBef>
          <a:spcPts val="500"/>
        </a:spcBef>
        <a:buClr>
          <a:schemeClr val="accent2"/>
        </a:buClr>
        <a:buSzPct val="90000"/>
        <a:buFontTx/>
        <a:buBlip>
          <a:blip r:embed="rId7"/>
        </a:buBlip>
        <a:defRPr sz="1600" kern="1200">
          <a:solidFill>
            <a:schemeClr val="bg1"/>
          </a:solidFill>
          <a:latin typeface="+mn-lt"/>
          <a:ea typeface="+mn-ea"/>
          <a:cs typeface="+mn-cs"/>
        </a:defRPr>
      </a:lvl4pPr>
      <a:lvl5pPr marL="2011580" indent="-182870" algn="l" defTabSz="914354"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oup 3"/>
          <p:cNvGrpSpPr/>
          <p:nvPr userDrawn="1"/>
        </p:nvGrpSpPr>
        <p:grpSpPr>
          <a:xfrm>
            <a:off x="1" y="0"/>
            <a:ext cx="12192000" cy="6858000"/>
            <a:chOff x="1" y="0"/>
            <a:chExt cx="12192000" cy="6858000"/>
          </a:xfrm>
        </p:grpSpPr>
        <p:sp>
          <p:nvSpPr>
            <p:cNvPr id="10" name="Rectangle 9"/>
            <p:cNvSpPr/>
            <p:nvPr userDrawn="1"/>
          </p:nvSpPr>
          <p:spPr>
            <a:xfrm>
              <a:off x="1"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754" y="0"/>
              <a:ext cx="5988237" cy="6858000"/>
            </a:xfrm>
            <a:prstGeom prst="rect">
              <a:avLst/>
            </a:prstGeom>
          </p:spPr>
        </p:pic>
      </p:grpSp>
      <p:sp>
        <p:nvSpPr>
          <p:cNvPr id="2" name="Title Placeholder 1"/>
          <p:cNvSpPr>
            <a:spLocks noGrp="1"/>
          </p:cNvSpPr>
          <p:nvPr userDrawn="1">
            <p:ph type="title"/>
          </p:nvPr>
        </p:nvSpPr>
        <p:spPr>
          <a:xfrm>
            <a:off x="6668086" y="633046"/>
            <a:ext cx="4937760" cy="105764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6668086" y="1825625"/>
            <a:ext cx="4937760" cy="42542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userDrawn="1">
            <p:ph type="sldNum" sz="quarter" idx="4"/>
          </p:nvPr>
        </p:nvSpPr>
        <p:spPr>
          <a:xfrm>
            <a:off x="146508" y="6497329"/>
            <a:ext cx="920262" cy="167874"/>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8F0AB5D1-9059-428D-ACFC-BA1258997AE0}" type="slidenum">
              <a:rPr lang="en-US" smtClean="0"/>
              <a:pPr algn="l"/>
              <a:t>‹#›</a:t>
            </a:fld>
            <a:endParaRPr lang="en-US" dirty="0"/>
          </a:p>
        </p:txBody>
      </p:sp>
      <p:pic>
        <p:nvPicPr>
          <p:cNvPr id="8" name="Picture 7"/>
          <p:cNvPicPr>
            <a:picLocks/>
          </p:cNvPicPr>
          <p:nvPr userDrawn="1"/>
        </p:nvPicPr>
        <p:blipFill>
          <a:blip r:embed="rId8" cstate="screen">
            <a:extLst>
              <a:ext uri="{28A0092B-C50C-407E-A947-70E740481C1C}">
                <a14:useLocalDpi xmlns:a14="http://schemas.microsoft.com/office/drawing/2010/main"/>
              </a:ext>
            </a:extLst>
          </a:blip>
          <a:stretch>
            <a:fillRect/>
          </a:stretch>
        </p:blipFill>
        <p:spPr>
          <a:xfrm>
            <a:off x="-11066" y="6380970"/>
            <a:ext cx="5486400" cy="53032"/>
          </a:xfrm>
          <a:prstGeom prst="rect">
            <a:avLst/>
          </a:prstGeom>
        </p:spPr>
      </p:pic>
      <p:pic>
        <p:nvPicPr>
          <p:cNvPr id="9" name="Picture 8"/>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9321615" y="6216523"/>
            <a:ext cx="2461249" cy="420444"/>
          </a:xfrm>
          <a:prstGeom prst="rect">
            <a:avLst/>
          </a:prstGeom>
        </p:spPr>
      </p:pic>
    </p:spTree>
    <p:extLst>
      <p:ext uri="{BB962C8B-B14F-4D97-AF65-F5344CB8AC3E}">
        <p14:creationId xmlns:p14="http://schemas.microsoft.com/office/powerpoint/2010/main" val="3696077579"/>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9" r:id="rId3"/>
    <p:sldLayoutId id="2147483681" r:id="rId4"/>
    <p:sldLayoutId id="2147483683" r:id="rId5"/>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000"/>
        </a:spcBef>
        <a:buSzPct val="90000"/>
        <a:buFontTx/>
        <a:buBlip>
          <a:blip r:embed="rId10"/>
        </a:buBlip>
        <a:defRPr sz="2800" kern="1200">
          <a:solidFill>
            <a:schemeClr val="bg1"/>
          </a:solidFill>
          <a:latin typeface="+mn-lt"/>
          <a:ea typeface="+mn-ea"/>
          <a:cs typeface="+mn-cs"/>
        </a:defRPr>
      </a:lvl1pPr>
      <a:lvl2pPr marL="731520" indent="-274320" algn="l" defTabSz="914400" rtl="0" eaLnBrk="1" latinLnBrk="0" hangingPunct="1">
        <a:lnSpc>
          <a:spcPct val="90000"/>
        </a:lnSpc>
        <a:spcBef>
          <a:spcPts val="500"/>
        </a:spcBef>
        <a:buSzPct val="80000"/>
        <a:buFontTx/>
        <a:buBlip>
          <a:blip r:embed="rId11"/>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SzPct val="90000"/>
        <a:buFontTx/>
        <a:buBlip>
          <a:blip r:embed="rId12"/>
        </a:buBlip>
        <a:defRPr sz="2000" kern="1200">
          <a:solidFill>
            <a:schemeClr val="bg1"/>
          </a:solidFill>
          <a:latin typeface="+mn-lt"/>
          <a:ea typeface="+mn-ea"/>
          <a:cs typeface="+mn-cs"/>
        </a:defRPr>
      </a:lvl3pPr>
      <a:lvl4pPr marL="1645920" indent="-274320" algn="l" defTabSz="914400" rtl="0" eaLnBrk="1" latinLnBrk="0" hangingPunct="1">
        <a:lnSpc>
          <a:spcPct val="90000"/>
        </a:lnSpc>
        <a:spcBef>
          <a:spcPts val="500"/>
        </a:spcBef>
        <a:buSzPct val="90000"/>
        <a:buFontTx/>
        <a:buBlip>
          <a:blip r:embed="rId13"/>
        </a:buBlip>
        <a:defRPr sz="1800" kern="1200">
          <a:solidFill>
            <a:schemeClr val="bg1"/>
          </a:solidFill>
          <a:latin typeface="+mn-lt"/>
          <a:ea typeface="+mn-ea"/>
          <a:cs typeface="+mn-cs"/>
        </a:defRPr>
      </a:lvl4pPr>
      <a:lvl5pPr marL="2011680" indent="-18288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8978" y="633046"/>
            <a:ext cx="10888394" cy="105764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18978" y="1825625"/>
            <a:ext cx="10888394" cy="42542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46508" y="6497329"/>
            <a:ext cx="920262" cy="167874"/>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8F0AB5D1-9059-428D-ACFC-BA1258997AE0}" type="slidenum">
              <a:rPr lang="en-US" smtClean="0"/>
              <a:pPr algn="l"/>
              <a:t>‹#›</a:t>
            </a:fld>
            <a:endParaRPr lang="en-US" dirty="0"/>
          </a:p>
        </p:txBody>
      </p:sp>
      <p:pic>
        <p:nvPicPr>
          <p:cNvPr id="8" name="Picture 7"/>
          <p:cNvPicPr>
            <a:picLocks/>
          </p:cNvPicPr>
          <p:nvPr userDrawn="1"/>
        </p:nvPicPr>
        <p:blipFill>
          <a:blip r:embed="rId11" cstate="print">
            <a:extLst>
              <a:ext uri="{28A0092B-C50C-407E-A947-70E740481C1C}">
                <a14:useLocalDpi xmlns:a14="http://schemas.microsoft.com/office/drawing/2010/main" val="0"/>
              </a:ext>
            </a:extLst>
          </a:blip>
          <a:stretch>
            <a:fillRect/>
          </a:stretch>
        </p:blipFill>
        <p:spPr>
          <a:xfrm>
            <a:off x="-11066" y="6380970"/>
            <a:ext cx="5486400" cy="53032"/>
          </a:xfrm>
          <a:prstGeom prst="rect">
            <a:avLst/>
          </a:prstGeom>
        </p:spPr>
      </p:pic>
      <p:pic>
        <p:nvPicPr>
          <p:cNvPr id="9" name="Picture 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321615" y="6216423"/>
            <a:ext cx="2461249" cy="420644"/>
          </a:xfrm>
          <a:prstGeom prst="rect">
            <a:avLst/>
          </a:prstGeom>
        </p:spPr>
      </p:pic>
    </p:spTree>
    <p:extLst>
      <p:ext uri="{BB962C8B-B14F-4D97-AF65-F5344CB8AC3E}">
        <p14:creationId xmlns:p14="http://schemas.microsoft.com/office/powerpoint/2010/main" val="94056239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74320" indent="-274320" algn="l" defTabSz="914400" rtl="0" eaLnBrk="1" latinLnBrk="0" hangingPunct="1">
        <a:lnSpc>
          <a:spcPct val="90000"/>
        </a:lnSpc>
        <a:spcBef>
          <a:spcPts val="1000"/>
        </a:spcBef>
        <a:buSzPct val="90000"/>
        <a:buFontTx/>
        <a:buBlip>
          <a:blip r:embed="rId13"/>
        </a:buBlip>
        <a:defRPr sz="2800" kern="1200">
          <a:solidFill>
            <a:schemeClr val="tx1">
              <a:lumMod val="75000"/>
              <a:lumOff val="25000"/>
            </a:schemeClr>
          </a:solidFill>
          <a:latin typeface="+mn-lt"/>
          <a:ea typeface="+mn-ea"/>
          <a:cs typeface="+mn-cs"/>
        </a:defRPr>
      </a:lvl1pPr>
      <a:lvl2pPr marL="731520" indent="-274320" algn="l" defTabSz="914400" rtl="0" eaLnBrk="1" latinLnBrk="0" hangingPunct="1">
        <a:lnSpc>
          <a:spcPct val="90000"/>
        </a:lnSpc>
        <a:spcBef>
          <a:spcPts val="500"/>
        </a:spcBef>
        <a:buSzPct val="80000"/>
        <a:buFontTx/>
        <a:buBlip>
          <a:blip r:embed="rId14"/>
        </a:buBlip>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SzPct val="90000"/>
        <a:buFontTx/>
        <a:buBlip>
          <a:blip r:embed="rId15"/>
        </a:buBlip>
        <a:defRPr sz="2000" kern="1200">
          <a:solidFill>
            <a:schemeClr val="tx1">
              <a:lumMod val="75000"/>
              <a:lumOff val="25000"/>
            </a:schemeClr>
          </a:solidFill>
          <a:latin typeface="+mn-lt"/>
          <a:ea typeface="+mn-ea"/>
          <a:cs typeface="+mn-cs"/>
        </a:defRPr>
      </a:lvl3pPr>
      <a:lvl4pPr marL="1645920" indent="-274320" algn="l" defTabSz="914400" rtl="0" eaLnBrk="1" latinLnBrk="0" hangingPunct="1">
        <a:lnSpc>
          <a:spcPct val="90000"/>
        </a:lnSpc>
        <a:spcBef>
          <a:spcPts val="500"/>
        </a:spcBef>
        <a:buClr>
          <a:schemeClr val="accent2"/>
        </a:buClr>
        <a:buSzPct val="90000"/>
        <a:buFontTx/>
        <a:buBlip>
          <a:blip r:embed="rId16"/>
        </a:buBlip>
        <a:defRPr sz="1800" kern="1200">
          <a:solidFill>
            <a:schemeClr val="tx1">
              <a:lumMod val="75000"/>
              <a:lumOff val="25000"/>
            </a:schemeClr>
          </a:solidFill>
          <a:latin typeface="+mn-lt"/>
          <a:ea typeface="+mn-ea"/>
          <a:cs typeface="+mn-cs"/>
        </a:defRPr>
      </a:lvl4pPr>
      <a:lvl5pPr marL="2011680" indent="-18288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0.svg"/><Relationship Id="rId3" Type="http://schemas.openxmlformats.org/officeDocument/2006/relationships/hyperlink" Target="https://www.hca.wa.gov/about-hca/programs-and-initiatives/behavioral-health-and-recovery/childrens-long-term-inpatient-program-clip" TargetMode="External"/><Relationship Id="rId7" Type="http://schemas.openxmlformats.org/officeDocument/2006/relationships/hyperlink" Target="https://www.hca.wa.gov/free-or-low-cost-health-care/i-need-behavioral-health-support/wraparound-intensive-services-wise" TargetMode="External"/><Relationship Id="rId12" Type="http://schemas.openxmlformats.org/officeDocument/2006/relationships/image" Target="../media/image39.png"/><Relationship Id="rId17" Type="http://schemas.openxmlformats.org/officeDocument/2006/relationships/image" Target="../media/image44.svg"/><Relationship Id="rId2" Type="http://schemas.openxmlformats.org/officeDocument/2006/relationships/notesSlide" Target="../notesSlides/notesSlide10.xml"/><Relationship Id="rId16" Type="http://schemas.openxmlformats.org/officeDocument/2006/relationships/image" Target="../media/image43.png"/><Relationship Id="rId1" Type="http://schemas.openxmlformats.org/officeDocument/2006/relationships/slideLayout" Target="../slideLayouts/slideLayout31.xml"/><Relationship Id="rId6" Type="http://schemas.openxmlformats.org/officeDocument/2006/relationships/hyperlink" Target="https://www.hca.wa.gov/assets/program/fact-sheet-healthy-transitions-project.pdf" TargetMode="External"/><Relationship Id="rId11" Type="http://schemas.openxmlformats.org/officeDocument/2006/relationships/image" Target="../media/image38.svg"/><Relationship Id="rId5" Type="http://schemas.openxmlformats.org/officeDocument/2006/relationships/hyperlink" Target="https://www.hca.wa.gov/assets/program/fact-sheet-system-of-care-grant.pdf" TargetMode="External"/><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hyperlink" Target="https://www.hca.wa.gov/free-or-low-cost-health-care/i-need-behavioral-health-support/family-initiated-treatment-fit" TargetMode="External"/><Relationship Id="rId9" Type="http://schemas.openxmlformats.org/officeDocument/2006/relationships/image" Target="../media/image19.svg"/><Relationship Id="rId1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5.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hyperlink" Target="https://www.hca.wa.gov/free-or-low-cost-health-care/i-need-behavioral-health-support/early-signs-psychosis" TargetMode="External"/><Relationship Id="rId11" Type="http://schemas.openxmlformats.org/officeDocument/2006/relationships/image" Target="../media/image50.png"/><Relationship Id="rId5" Type="http://schemas.openxmlformats.org/officeDocument/2006/relationships/hyperlink" Target="https://www.hca.wa.gov/assets/program/fact-sheet-collegiate-recovery-support-project.pdf" TargetMode="External"/><Relationship Id="rId10" Type="http://schemas.openxmlformats.org/officeDocument/2006/relationships/image" Target="../media/image49.svg"/><Relationship Id="rId4" Type="http://schemas.openxmlformats.org/officeDocument/2006/relationships/hyperlink" Target="https://www.hca.wa.gov/assets/program/fact-sheet-the-bridge.pdf" TargetMode="External"/><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hyperlink" Target="https://kidsmentalhealthwa.org/" TargetMode="External"/><Relationship Id="rId13" Type="http://schemas.openxmlformats.org/officeDocument/2006/relationships/image" Target="../media/image55.svg"/><Relationship Id="rId18" Type="http://schemas.openxmlformats.org/officeDocument/2006/relationships/image" Target="../media/image58.png"/><Relationship Id="rId3" Type="http://schemas.openxmlformats.org/officeDocument/2006/relationships/hyperlink" Target="https://www.hca.wa.gov/about-hca/programs-and-initiatives/trauma-informed-approach-tia" TargetMode="External"/><Relationship Id="rId21" Type="http://schemas.openxmlformats.org/officeDocument/2006/relationships/image" Target="../media/image61.svg"/><Relationship Id="rId7" Type="http://schemas.openxmlformats.org/officeDocument/2006/relationships/hyperlink" Target="https://www.hca.wa.gov/assets/program/fact-sheet-sud-family-navigator.pdf" TargetMode="External"/><Relationship Id="rId12" Type="http://schemas.openxmlformats.org/officeDocument/2006/relationships/image" Target="../media/image54.png"/><Relationship Id="rId17" Type="http://schemas.openxmlformats.org/officeDocument/2006/relationships/image" Target="../media/image47.svg"/><Relationship Id="rId25" Type="http://schemas.openxmlformats.org/officeDocument/2006/relationships/image" Target="../media/image65.svg"/><Relationship Id="rId2" Type="http://schemas.openxmlformats.org/officeDocument/2006/relationships/notesSlide" Target="../notesSlides/notesSlide12.xml"/><Relationship Id="rId16" Type="http://schemas.openxmlformats.org/officeDocument/2006/relationships/image" Target="../media/image46.png"/><Relationship Id="rId20" Type="http://schemas.openxmlformats.org/officeDocument/2006/relationships/image" Target="../media/image60.png"/><Relationship Id="rId1" Type="http://schemas.openxmlformats.org/officeDocument/2006/relationships/slideLayout" Target="../slideLayouts/slideLayout31.xml"/><Relationship Id="rId6" Type="http://schemas.openxmlformats.org/officeDocument/2006/relationships/hyperlink" Target="https://www.hca.wa.gov/assets/program/fact-sheet-youth-substance-use-disorder-treatment.pdf" TargetMode="External"/><Relationship Id="rId11" Type="http://schemas.openxmlformats.org/officeDocument/2006/relationships/image" Target="../media/image53.svg"/><Relationship Id="rId24" Type="http://schemas.openxmlformats.org/officeDocument/2006/relationships/image" Target="../media/image64.png"/><Relationship Id="rId5" Type="http://schemas.openxmlformats.org/officeDocument/2006/relationships/hyperlink" Target="https://www.hca.wa.gov/assets/program/fact-sheet-family-youth-system-partner-round-table.pdf" TargetMode="External"/><Relationship Id="rId15" Type="http://schemas.openxmlformats.org/officeDocument/2006/relationships/image" Target="../media/image57.svg"/><Relationship Id="rId23" Type="http://schemas.openxmlformats.org/officeDocument/2006/relationships/image" Target="../media/image63.svg"/><Relationship Id="rId10" Type="http://schemas.openxmlformats.org/officeDocument/2006/relationships/image" Target="../media/image52.png"/><Relationship Id="rId19" Type="http://schemas.openxmlformats.org/officeDocument/2006/relationships/image" Target="../media/image59.svg"/><Relationship Id="rId4" Type="http://schemas.openxmlformats.org/officeDocument/2006/relationships/hyperlink" Target="https://www.hca.wa.gov/about-hca/programs-and-initiatives/behavioral-health-and-recovery/center-parent-excellence-cope-project" TargetMode="External"/><Relationship Id="rId9" Type="http://schemas.openxmlformats.org/officeDocument/2006/relationships/hyperlink" Target="https://www.hca.wa.gov/assets/program/fact-sheet-mobile-rapid-response-crisis-teams.pdf" TargetMode="External"/><Relationship Id="rId14" Type="http://schemas.openxmlformats.org/officeDocument/2006/relationships/image" Target="../media/image56.png"/><Relationship Id="rId22"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8.png"/><Relationship Id="rId12" Type="http://schemas.openxmlformats.org/officeDocument/2006/relationships/image" Target="../media/image28.svg"/><Relationship Id="rId2" Type="http://schemas.openxmlformats.org/officeDocument/2006/relationships/notesSlide" Target="../notesSlides/notesSlide13.xml"/><Relationship Id="rId16" Type="http://schemas.openxmlformats.org/officeDocument/2006/relationships/image" Target="../media/image75.svg"/><Relationship Id="rId1" Type="http://schemas.openxmlformats.org/officeDocument/2006/relationships/slideLayout" Target="../slideLayouts/slideLayout31.xml"/><Relationship Id="rId6" Type="http://schemas.openxmlformats.org/officeDocument/2006/relationships/image" Target="../media/image67.svg"/><Relationship Id="rId11" Type="http://schemas.openxmlformats.org/officeDocument/2006/relationships/image" Target="../media/image27.png"/><Relationship Id="rId5" Type="http://schemas.openxmlformats.org/officeDocument/2006/relationships/image" Target="../media/image66.png"/><Relationship Id="rId15" Type="http://schemas.openxmlformats.org/officeDocument/2006/relationships/image" Target="../media/image74.png"/><Relationship Id="rId10" Type="http://schemas.openxmlformats.org/officeDocument/2006/relationships/image" Target="../media/image71.svg"/><Relationship Id="rId4" Type="http://schemas.openxmlformats.org/officeDocument/2006/relationships/image" Target="../media/image63.svg"/><Relationship Id="rId9" Type="http://schemas.openxmlformats.org/officeDocument/2006/relationships/image" Target="../media/image70.png"/><Relationship Id="rId14" Type="http://schemas.openxmlformats.org/officeDocument/2006/relationships/image" Target="../media/image73.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77.svg"/></Relationships>
</file>

<file path=ppt/slides/_rels/slide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hyperlink" Target="https://www.dshs.wa.gov/sites/default/files/rda/reports/research-11-254.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F5HKECYa1BA"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hyperlink" Target="https://www.youtube.com/watch?v=d1JAmJxKlXA" TargetMode="External"/><Relationship Id="rId3" Type="http://schemas.openxmlformats.org/officeDocument/2006/relationships/hyperlink" Target="https://dcyf.wa.gov/services/housing-homelessness-prevention/yyahrt" TargetMode="External"/><Relationship Id="rId7" Type="http://schemas.openxmlformats.org/officeDocument/2006/relationships/hyperlink" Target="https://buildingchanges.org/resources/youth-diversion-infrastructure-project-brief/"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hyperlink" Target="https://fortress.wa.gov/dshs/pathwaystohousing/P2H_Main.html" TargetMode="External"/><Relationship Id="rId5" Type="http://schemas.openxmlformats.org/officeDocument/2006/relationships/hyperlink" Target="https://fortress.wa.gov/hca/RSSDCPtoolkit/" TargetMode="External"/><Relationship Id="rId10" Type="http://schemas.openxmlformats.org/officeDocument/2006/relationships/hyperlink" Target="https://static.spokanecity.org/documents/chhs/funding-opportunities/chhs/2022-05-31/safe-and-supportive-transition-for-stable-housing-for-transistion-aged-youth-20210701.pdf" TargetMode="External"/><Relationship Id="rId4" Type="http://schemas.openxmlformats.org/officeDocument/2006/relationships/hyperlink" Target="https://www.commerce.wa.gov/homelessness-response/ohy/youth-homelessness-prevention/" TargetMode="External"/><Relationship Id="rId9" Type="http://schemas.openxmlformats.org/officeDocument/2006/relationships/hyperlink" Target="https://awayhomewa.org/wp-content/uploads/2019/01/AWHWA_Inpatient-to-Homelessness_Full-Report-Dec-2018.pdf"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hca.wa.gov/about-hca/programs-and-initiatives/medicaid-transformation-project-mtp/foundational-community-supports-fcs-resources" TargetMode="External"/><Relationship Id="rId13" Type="http://schemas.openxmlformats.org/officeDocument/2006/relationships/hyperlink" Target="https://hca-tableau.watech.wa.gov/t/51/views/DBHRProviderMap/Dashboard?%3AisGuestRedirectFromVizportal=y&amp;%3Aembed=y" TargetMode="External"/><Relationship Id="rId18" Type="http://schemas.openxmlformats.org/officeDocument/2006/relationships/hyperlink" Target="https://excelsiorintegratedcare.org/bridge/" TargetMode="External"/><Relationship Id="rId3" Type="http://schemas.openxmlformats.org/officeDocument/2006/relationships/image" Target="../media/image3.wmf"/><Relationship Id="rId7" Type="http://schemas.openxmlformats.org/officeDocument/2006/relationships/hyperlink" Target="https://www.hca.wa.gov/assets/program/oxford-house-fact-sheet.pdf" TargetMode="External"/><Relationship Id="rId12" Type="http://schemas.openxmlformats.org/officeDocument/2006/relationships/hyperlink" Target="https://hca-tableau.watech.wa.gov/t/51/views/FCSProviderMap/Dashboard?%3AisGuestRedirectFromVizportal=y&amp;%3Aembed=y" TargetMode="External"/><Relationship Id="rId17" Type="http://schemas.openxmlformats.org/officeDocument/2006/relationships/hyperlink" Target="https://www.friendsofyouth.org/bridgepointehousing" TargetMode="External"/><Relationship Id="rId2" Type="http://schemas.openxmlformats.org/officeDocument/2006/relationships/notesSlide" Target="../notesSlides/notesSlide19.xml"/><Relationship Id="rId16" Type="http://schemas.openxmlformats.org/officeDocument/2006/relationships/hyperlink" Target="https://northstaradvocates.org/the-bridge-program/" TargetMode="External"/><Relationship Id="rId20" Type="http://schemas.openxmlformats.org/officeDocument/2006/relationships/hyperlink" Target="https://hca-tableau.watech.wa.gov/t/51/views/ResidenceOxfordHouseLocations/Dashboard?%3AisGuestRedirectFromVizportal=y&amp;amp%3B%3Aembed=y" TargetMode="External"/><Relationship Id="rId1" Type="http://schemas.openxmlformats.org/officeDocument/2006/relationships/slideLayout" Target="../slideLayouts/slideLayout31.xml"/><Relationship Id="rId6" Type="http://schemas.openxmlformats.org/officeDocument/2006/relationships/image" Target="../media/image6.wmf"/><Relationship Id="rId11" Type="http://schemas.openxmlformats.org/officeDocument/2006/relationships/hyperlink" Target="https://www.provider.wellpoint.com/docs/gpp/WA_WLP_CAID_FCSProviderContractingProcess.pdf?v=202402091756" TargetMode="External"/><Relationship Id="rId5" Type="http://schemas.openxmlformats.org/officeDocument/2006/relationships/image" Target="../media/image5.wmf"/><Relationship Id="rId15" Type="http://schemas.openxmlformats.org/officeDocument/2006/relationships/hyperlink" Target="https://fortress.wa.gov/hca/RSSDCPtoolkit/" TargetMode="External"/><Relationship Id="rId10" Type="http://schemas.openxmlformats.org/officeDocument/2006/relationships/hyperlink" Target="https://www.commerce.wa.gov/permanent-supportive-housing/cbra/" TargetMode="External"/><Relationship Id="rId19" Type="http://schemas.openxmlformats.org/officeDocument/2006/relationships/hyperlink" Target="https://www.wellpoint.com/wa/medicaid/washington-fcs" TargetMode="External"/><Relationship Id="rId4" Type="http://schemas.openxmlformats.org/officeDocument/2006/relationships/image" Target="../media/image4.wmf"/><Relationship Id="rId9" Type="http://schemas.openxmlformats.org/officeDocument/2006/relationships/hyperlink" Target="https://www.provider.wellpoint.com/washington-provider/patient-care/foundational-community-supports/ahah" TargetMode="External"/><Relationship Id="rId14" Type="http://schemas.openxmlformats.org/officeDocument/2006/relationships/hyperlink" Target="https://fortress.wa.gov/dshs/pathwaystohousing/P2H_Main.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hyperlink" Target="https://www.dshs.wa.gov/sites/default/files/publications/documents/22-2022.pdf" TargetMode="External"/><Relationship Id="rId13" Type="http://schemas.openxmlformats.org/officeDocument/2006/relationships/hyperlink" Target="https://www.hca.wa.gov/assets/program/mobile-response-stabilization-services-youth-teams-by-county.pdf" TargetMode="External"/><Relationship Id="rId3" Type="http://schemas.openxmlformats.org/officeDocument/2006/relationships/hyperlink" Target="https://dcyf.wa.gov/services/housing-homelessness-prevention/yyahrt" TargetMode="External"/><Relationship Id="rId7" Type="http://schemas.openxmlformats.org/officeDocument/2006/relationships/hyperlink" Target="https://www.hca.wa.gov/assets/free-or-low-cost/1580-children-in-crisis-faq.pdf" TargetMode="External"/><Relationship Id="rId12" Type="http://schemas.openxmlformats.org/officeDocument/2006/relationships/hyperlink" Target="https://www.youthnetnw.net/pages/adolescent-services"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https://dcyf.wa.gov/services/housing-homelessness-prevention/community" TargetMode="External"/><Relationship Id="rId11" Type="http://schemas.openxmlformats.org/officeDocument/2006/relationships/hyperlink" Target="https://kidsmentalhealthwa.org/" TargetMode="External"/><Relationship Id="rId5" Type="http://schemas.openxmlformats.org/officeDocument/2006/relationships/hyperlink" Target="https://www.dcyf.wa.gov/sites/default/files/pubs/PPS_0091.pdf" TargetMode="External"/><Relationship Id="rId10" Type="http://schemas.openxmlformats.org/officeDocument/2006/relationships/hyperlink" Target="https://content.govdelivery.com/accounts/WADSHSDDA/bulletins/3c1b5d6" TargetMode="External"/><Relationship Id="rId4" Type="http://schemas.openxmlformats.org/officeDocument/2006/relationships/hyperlink" Target="file:///\\HCASHAREDDRIVES\Sdrive\ChildrenYouthFamily\TAY%20Transitions\YYAHRT\Information\YYAHRT%20Housing%20Resources%20One-Pager%20FINAL.pdf" TargetMode="External"/><Relationship Id="rId9" Type="http://schemas.openxmlformats.org/officeDocument/2006/relationships/hyperlink" Target="https://view.officeapps.live.com/op/view.aspx?src=https%3A%2F%2Fcontent.govdelivery.com%2Fattachments%2FWADSHSDDA%2F2024%2F07%2F22%2Ffile_attachments%2F2944207%2FReferral.docx&amp;wdOrigin=BROWSELINK" TargetMode="External"/><Relationship Id="rId14" Type="http://schemas.openxmlformats.org/officeDocument/2006/relationships/hyperlink" Target="https://dcyf.wa.gov/sites/default/files/pubs/CWP_0037.pdf"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homelessshelterdirectory.org/state/washington" TargetMode="External"/><Relationship Id="rId13" Type="http://schemas.openxmlformats.org/officeDocument/2006/relationships/hyperlink" Target="https://static1.squarespace.com/static/65297744b1f91809d4f8c972/t/67e334063a2a35430c02934f/1742943241379/Beth%27s+Place+Referral+Form+Fillable.pdf" TargetMode="External"/><Relationship Id="rId18" Type="http://schemas.openxmlformats.org/officeDocument/2006/relationships/image" Target="../media/image4.wmf"/><Relationship Id="rId3" Type="http://schemas.openxmlformats.org/officeDocument/2006/relationships/hyperlink" Target="https://www.commerce.wa.gov/homelessness-response/ohy/resources-for-ya/" TargetMode="External"/><Relationship Id="rId7" Type="http://schemas.openxmlformats.org/officeDocument/2006/relationships/hyperlink" Target="http://www.awha.org/find-a-housing-authority.html" TargetMode="External"/><Relationship Id="rId12" Type="http://schemas.openxmlformats.org/officeDocument/2006/relationships/hyperlink" Target="https://www.choblv.org/beths-place-communtiyhouseonbroadway" TargetMode="External"/><Relationship Id="rId17" Type="http://schemas.openxmlformats.org/officeDocument/2006/relationships/image" Target="../media/image3.wmf"/><Relationship Id="rId2" Type="http://schemas.openxmlformats.org/officeDocument/2006/relationships/notesSlide" Target="../notesSlides/notesSlide21.xml"/><Relationship Id="rId16" Type="http://schemas.openxmlformats.org/officeDocument/2006/relationships/hyperlink" Target="https://mil.wa.gov/how-to-apply" TargetMode="External"/><Relationship Id="rId20" Type="http://schemas.openxmlformats.org/officeDocument/2006/relationships/image" Target="../media/image6.wmf"/><Relationship Id="rId1" Type="http://schemas.openxmlformats.org/officeDocument/2006/relationships/slideLayout" Target="../slideLayouts/slideLayout3.xml"/><Relationship Id="rId6" Type="http://schemas.openxmlformats.org/officeDocument/2006/relationships/hyperlink" Target="https://deptofcommerce.app.box.com/v/CEAccessPoints" TargetMode="External"/><Relationship Id="rId11" Type="http://schemas.openxmlformats.org/officeDocument/2006/relationships/hyperlink" Target="https://excelsiorintegratedcare.org/lifepoint/" TargetMode="External"/><Relationship Id="rId5" Type="http://schemas.openxmlformats.org/officeDocument/2006/relationships/hyperlink" Target="https://buildingchanges.org/wp-content/uploads/2023/01/2023_YDIP_Overview.pdf" TargetMode="External"/><Relationship Id="rId15" Type="http://schemas.openxmlformats.org/officeDocument/2006/relationships/hyperlink" Target="https://www.leveluphome.org/about-2" TargetMode="External"/><Relationship Id="rId10" Type="http://schemas.openxmlformats.org/officeDocument/2006/relationships/hyperlink" Target="https://huttonsettlement.org/services/" TargetMode="External"/><Relationship Id="rId19" Type="http://schemas.openxmlformats.org/officeDocument/2006/relationships/image" Target="../media/image5.wmf"/><Relationship Id="rId4" Type="http://schemas.openxmlformats.org/officeDocument/2006/relationships/hyperlink" Target="https://deptofcommerce.app.box.com/s/o27hkoudakw1au21dfw2dzl5y4x8ar1a" TargetMode="External"/><Relationship Id="rId9" Type="http://schemas.openxmlformats.org/officeDocument/2006/relationships/hyperlink" Target="https://huttonsettlement.org/" TargetMode="External"/><Relationship Id="rId14" Type="http://schemas.openxmlformats.org/officeDocument/2006/relationships/hyperlink" Target="mailto:bethsplace@choblv.org"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arcwa.org/" TargetMode="External"/><Relationship Id="rId13" Type="http://schemas.openxmlformats.org/officeDocument/2006/relationships/hyperlink" Target="https://info.myorca.com/youth-ride-free/#:~:text=All%20Youth%2018%20and%20Younger,any%20transit%20official%20upon%20request." TargetMode="External"/><Relationship Id="rId3" Type="http://schemas.openxmlformats.org/officeDocument/2006/relationships/hyperlink" Target="https://ospi.k12.wa.us/student-success/access-opportunity-education/students-experienhttps:/ospi.k12.wa.us/student-success/access-opportunity-education/students-experiencing-homelessness/homeless-education-liaison-contact-listcing-homelessness/homeless-education-liaison-contact-list" TargetMode="External"/><Relationship Id="rId7" Type="http://schemas.openxmlformats.org/officeDocument/2006/relationships/hyperlink" Target="https://doh.wa.gov/teenhealthhub" TargetMode="External"/><Relationship Id="rId12" Type="http://schemas.openxmlformats.org/officeDocument/2006/relationships/hyperlink" Target="https://search.wa211.or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teamchild.org/" TargetMode="External"/><Relationship Id="rId11" Type="http://schemas.openxmlformats.org/officeDocument/2006/relationships/hyperlink" Target="http://www.washingtonconnection.org/" TargetMode="External"/><Relationship Id="rId5" Type="http://schemas.openxmlformats.org/officeDocument/2006/relationships/hyperlink" Target="https://lcycwa.org/" TargetMode="External"/><Relationship Id="rId15" Type="http://schemas.openxmlformats.org/officeDocument/2006/relationships/hyperlink" Target="https://www.homelessyouth.org/en/us/washington" TargetMode="External"/><Relationship Id="rId10" Type="http://schemas.openxmlformats.org/officeDocument/2006/relationships/hyperlink" Target="https://fns-prod.azureedge.us/sites/default/files/resource-files/Homeless_QA.pdf" TargetMode="External"/><Relationship Id="rId4" Type="http://schemas.openxmlformats.org/officeDocument/2006/relationships/hyperlink" Target="https://acommonvoice.org/" TargetMode="External"/><Relationship Id="rId9" Type="http://schemas.openxmlformats.org/officeDocument/2006/relationships/hyperlink" Target="https://arcwa.org/parent-to-parent/parent-to-parent-program/" TargetMode="External"/><Relationship Id="rId14" Type="http://schemas.openxmlformats.org/officeDocument/2006/relationships/hyperlink" Target="https://www.thetrevorproject.org/visit-trevorspace/"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dcyf.wa.gov/services/at-risk-youth/frs" TargetMode="External"/><Relationship Id="rId3" Type="http://schemas.openxmlformats.org/officeDocument/2006/relationships/hyperlink" Target="https://www.hca.wa.gov/assets/free-or-low-cost/homeless_teen_process.pdf" TargetMode="External"/><Relationship Id="rId7" Type="http://schemas.openxmlformats.org/officeDocument/2006/relationships/hyperlink" Target="https://www.dshs.wa.gov/esa/community-services-offices/temporary-assistance-needy-families" TargetMode="External"/><Relationship Id="rId2" Type="http://schemas.openxmlformats.org/officeDocument/2006/relationships/notesSlide" Target="../notesSlides/notesSlide23.xml"/><Relationship Id="rId1" Type="http://schemas.openxmlformats.org/officeDocument/2006/relationships/slideLayout" Target="../slideLayouts/slideLayout31.xml"/><Relationship Id="rId6" Type="http://schemas.openxmlformats.org/officeDocument/2006/relationships/hyperlink" Target="https://www.washingtonconnection.org/home/" TargetMode="External"/><Relationship Id="rId11" Type="http://schemas.openxmlformats.org/officeDocument/2006/relationships/hyperlink" Target="https://www.provider.wellpoint.com/washington-provider/patient-care/foundational-community-supports/ahah" TargetMode="External"/><Relationship Id="rId5" Type="http://schemas.openxmlformats.org/officeDocument/2006/relationships/hyperlink" Target="https://www.dshs.wa.gov/dda/children" TargetMode="External"/><Relationship Id="rId10" Type="http://schemas.openxmlformats.org/officeDocument/2006/relationships/hyperlink" Target="https://www.newjourneyswashington.org/" TargetMode="External"/><Relationship Id="rId4" Type="http://schemas.openxmlformats.org/officeDocument/2006/relationships/hyperlink" Target="https://www.hca.wa.gov/free-or-low-cost-health-care/i-need-medical-dental-or-vision-care/apple-health-managed-care#managed-care-explained" TargetMode="External"/><Relationship Id="rId9" Type="http://schemas.openxmlformats.org/officeDocument/2006/relationships/hyperlink" Target="https://www.hca.wa.gov/free-or-low-cost-health-care/i-need-behavioral-health-support/wraparound-intensive-services-wise"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ospi.k12.wa.us/student-success/access-opportunity-education/students-experiencing-homelessness/homeless-education-liaison-contact-list" TargetMode="External"/><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hyperlink" Target="https://community.solutions/what-is-a-by-name-list/"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grants.gov/search-grants/?keywords=behavioral+AND+health" TargetMode="External"/><Relationship Id="rId5" Type="http://schemas.openxmlformats.org/officeDocument/2006/relationships/hyperlink" Target="https://pr-webs-vendor.des.wa.gov/" TargetMode="External"/><Relationship Id="rId4" Type="http://schemas.openxmlformats.org/officeDocument/2006/relationships/hyperlink" Target="https://www.hca.wa.gov/about-hca/bids-and-contracts"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commerce.wa.gov/homelessness-response/ohy/youth-homelessness-prevention/" TargetMode="External"/><Relationship Id="rId13" Type="http://schemas.openxmlformats.org/officeDocument/2006/relationships/hyperlink" Target="https://soarworks.samhsa.gov/course/soar-online-course-child-curriculum" TargetMode="External"/><Relationship Id="rId18" Type="http://schemas.openxmlformats.org/officeDocument/2006/relationships/hyperlink" Target="https://mockingbirdsociety.org/" TargetMode="External"/><Relationship Id="rId3" Type="http://schemas.openxmlformats.org/officeDocument/2006/relationships/hyperlink" Target="https://www.commerce.wa.gov/housing-grantee-training/" TargetMode="External"/><Relationship Id="rId7" Type="http://schemas.openxmlformats.org/officeDocument/2006/relationships/hyperlink" Target="https://hhrctraining.org/" TargetMode="External"/><Relationship Id="rId12" Type="http://schemas.openxmlformats.org/officeDocument/2006/relationships/hyperlink" Target="https://soarworks.samhsa.gov/" TargetMode="External"/><Relationship Id="rId17" Type="http://schemas.openxmlformats.org/officeDocument/2006/relationships/hyperlink" Target="https://buildingchanges.org/help-build-change/get-trained-to-support-youth/" TargetMode="External"/><Relationship Id="rId2" Type="http://schemas.openxmlformats.org/officeDocument/2006/relationships/notesSlide" Target="../notesSlides/notesSlide26.xml"/><Relationship Id="rId16" Type="http://schemas.openxmlformats.org/officeDocument/2006/relationships/hyperlink" Target="https://buildingchanges.org/help-build-change/get-trained-on-diversion/" TargetMode="External"/><Relationship Id="rId20" Type="http://schemas.openxmlformats.org/officeDocument/2006/relationships/hyperlink" Target="https://northstaradvocates.org/trainings-webinars/" TargetMode="External"/><Relationship Id="rId1" Type="http://schemas.openxmlformats.org/officeDocument/2006/relationships/slideLayout" Target="../slideLayouts/slideLayout2.xml"/><Relationship Id="rId6" Type="http://schemas.openxmlformats.org/officeDocument/2006/relationships/hyperlink" Target="https://nhchc.org/online-courses/" TargetMode="External"/><Relationship Id="rId11" Type="http://schemas.openxmlformats.org/officeDocument/2006/relationships/hyperlink" Target="https://www.dshs.wa.gov/sites/default/files/ALTSA/tbi/documents/Pathways-to-Respite.pdf" TargetMode="External"/><Relationship Id="rId5" Type="http://schemas.openxmlformats.org/officeDocument/2006/relationships/hyperlink" Target="https://www.youtube.com/watch?v=0vDiPp22JzY" TargetMode="External"/><Relationship Id="rId15" Type="http://schemas.openxmlformats.org/officeDocument/2006/relationships/hyperlink" Target="https://buildingchanges.org/wp-content/uploads/2021/04/KnowYourRightsToolkit_040618.pdf" TargetMode="External"/><Relationship Id="rId10" Type="http://schemas.openxmlformats.org/officeDocument/2006/relationships/hyperlink" Target="https://www.youtube.com/watch?v=RoDzNmnEdck&amp;list=PLb1tUPq5ofBETMtX2HGxUC7I2w6OSX5kP&amp;index=4" TargetMode="External"/><Relationship Id="rId19" Type="http://schemas.openxmlformats.org/officeDocument/2006/relationships/hyperlink" Target="https://northstaradvocates.org/the-bridge-program/" TargetMode="External"/><Relationship Id="rId4" Type="http://schemas.openxmlformats.org/officeDocument/2006/relationships/hyperlink" Target="https://www.youtube.com/watch?v=FXLyxSw7RbY" TargetMode="External"/><Relationship Id="rId9" Type="http://schemas.openxmlformats.org/officeDocument/2006/relationships/hyperlink" Target="https://www.dshs.wa.gov/dda/pcp" TargetMode="External"/><Relationship Id="rId14" Type="http://schemas.openxmlformats.org/officeDocument/2006/relationships/hyperlink" Target="https://soarworks.samhsa.gov/states/washingto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hyperlink" Target="https://www.hca.wa.gov/assets/program/community-behavioralhealth-programs-prenatal-children-young-adults-quick-reference-guide.pdf" TargetMode="External"/><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image" Target="../media/image11.wmf"/><Relationship Id="rId5" Type="http://schemas.openxmlformats.org/officeDocument/2006/relationships/image" Target="../media/image10.wmf"/><Relationship Id="rId4" Type="http://schemas.openxmlformats.org/officeDocument/2006/relationships/image" Target="../media/image9.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www.samhsa.gov/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8" Type="http://schemas.openxmlformats.org/officeDocument/2006/relationships/hyperlink" Target="mailto:CareMgmtReferrals@chpw.org" TargetMode="External"/><Relationship Id="rId13" Type="http://schemas.openxmlformats.org/officeDocument/2006/relationships/hyperlink" Target="mailto:MHWCMReferrals@MolinaHealthCare.com" TargetMode="External"/><Relationship Id="rId3" Type="http://schemas.openxmlformats.org/officeDocument/2006/relationships/hyperlink" Target="https://lawfilesext.leg.wa.gov/biennium/2021-22/Pdf/Bill%20Reports/House/1860-S2%20HBR%20FBR%2022.pdf?q=20251028102622" TargetMode="External"/><Relationship Id="rId7" Type="http://schemas.openxmlformats.org/officeDocument/2006/relationships/image" Target="../media/image22.png"/><Relationship Id="rId12" Type="http://schemas.openxmlformats.org/officeDocument/2006/relationships/image" Target="../media/image24.png"/><Relationship Id="rId17" Type="http://schemas.openxmlformats.org/officeDocument/2006/relationships/hyperlink" Target="mailto:AHCCTeam@Coordinatedcarehealth.com" TargetMode="External"/><Relationship Id="rId2" Type="http://schemas.openxmlformats.org/officeDocument/2006/relationships/notesSlide" Target="../notesSlides/notesSlide7.xml"/><Relationship Id="rId16" Type="http://schemas.openxmlformats.org/officeDocument/2006/relationships/image" Target="../media/image26.png"/><Relationship Id="rId1" Type="http://schemas.openxmlformats.org/officeDocument/2006/relationships/slideLayout" Target="../slideLayouts/slideLayout31.xml"/><Relationship Id="rId6" Type="http://schemas.openxmlformats.org/officeDocument/2006/relationships/hyperlink" Target="mailto:WABHReferrals@wellpoint.com" TargetMode="External"/><Relationship Id="rId11" Type="http://schemas.openxmlformats.org/officeDocument/2006/relationships/hyperlink" Target="mailto:CareManagement@Coordinatedcarehealth.com" TargetMode="External"/><Relationship Id="rId5" Type="http://schemas.openxmlformats.org/officeDocument/2006/relationships/image" Target="../media/image21.svg"/><Relationship Id="rId15" Type="http://schemas.openxmlformats.org/officeDocument/2006/relationships/hyperlink" Target="mailto:WA_Carecoordinationrequest@uhc.com" TargetMode="External"/><Relationship Id="rId10" Type="http://schemas.openxmlformats.org/officeDocument/2006/relationships/image" Target="cid:image003.jpg@01D44C1A.AA3EA580" TargetMode="External"/><Relationship Id="rId4" Type="http://schemas.openxmlformats.org/officeDocument/2006/relationships/image" Target="../media/image20.png"/><Relationship Id="rId9" Type="http://schemas.openxmlformats.org/officeDocument/2006/relationships/image" Target="../media/image23.jpeg"/><Relationship Id="rId14" Type="http://schemas.openxmlformats.org/officeDocument/2006/relationships/image" Target="../media/image2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hyperlink" Target="https://www.hca.wa.gov/about-hca/programs-and-initiatives/behavioral-health-and-recovery/mental-health-assessment-young-children" TargetMode="External"/><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notesSlide" Target="../notesSlides/notesSlide9.xml"/><Relationship Id="rId16" Type="http://schemas.openxmlformats.org/officeDocument/2006/relationships/hyperlink" Target="https://youtu.be/a79wcYVEFUw" TargetMode="External"/><Relationship Id="rId1" Type="http://schemas.openxmlformats.org/officeDocument/2006/relationships/slideLayout" Target="../slideLayouts/slideLayout31.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hyperlink" Target="https://www.hca.wa.gov/assets/program/fact-sheet-pregnant-parenting-women-services.pdf" TargetMode="External"/><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hyperlink" Target="https://www.hca.wa.gov/assets/program/fact-sheet-parent-child-assistance-program.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a:extLst>
            <a:ext uri="{FF2B5EF4-FFF2-40B4-BE49-F238E27FC236}">
              <a16:creationId xmlns:a16="http://schemas.microsoft.com/office/drawing/2014/main" id="{9737093A-CC9E-5A89-F8F0-607CA06E6528}"/>
            </a:ext>
          </a:extLst>
        </p:cNvPr>
        <p:cNvGrpSpPr/>
        <p:nvPr/>
      </p:nvGrpSpPr>
      <p:grpSpPr>
        <a:xfrm>
          <a:off x="0" y="0"/>
          <a:ext cx="0" cy="0"/>
          <a:chOff x="0" y="0"/>
          <a:chExt cx="0" cy="0"/>
        </a:xfrm>
      </p:grpSpPr>
      <p:sp>
        <p:nvSpPr>
          <p:cNvPr id="6" name="Rectangle 2">
            <a:extLst>
              <a:ext uri="{FF2B5EF4-FFF2-40B4-BE49-F238E27FC236}">
                <a16:creationId xmlns:a16="http://schemas.microsoft.com/office/drawing/2014/main" id="{F3BA96BC-E784-58C6-267A-A8DDC3488AF3}"/>
              </a:ext>
            </a:extLst>
          </p:cNvPr>
          <p:cNvSpPr/>
          <p:nvPr/>
        </p:nvSpPr>
        <p:spPr>
          <a:xfrm>
            <a:off x="3627783" y="0"/>
            <a:ext cx="8564217" cy="6858000"/>
          </a:xfrm>
          <a:custGeom>
            <a:avLst/>
            <a:gdLst>
              <a:gd name="connsiteX0" fmla="*/ 0 w 8564217"/>
              <a:gd name="connsiteY0" fmla="*/ 0 h 6863080"/>
              <a:gd name="connsiteX1" fmla="*/ 8564217 w 8564217"/>
              <a:gd name="connsiteY1" fmla="*/ 0 h 6863080"/>
              <a:gd name="connsiteX2" fmla="*/ 8564217 w 8564217"/>
              <a:gd name="connsiteY2" fmla="*/ 6863080 h 6863080"/>
              <a:gd name="connsiteX3" fmla="*/ 0 w 8564217"/>
              <a:gd name="connsiteY3" fmla="*/ 6863080 h 6863080"/>
              <a:gd name="connsiteX4" fmla="*/ 0 w 8564217"/>
              <a:gd name="connsiteY4" fmla="*/ 0 h 6863080"/>
              <a:gd name="connsiteX0" fmla="*/ 0 w 8564217"/>
              <a:gd name="connsiteY0" fmla="*/ 0 h 6863080"/>
              <a:gd name="connsiteX1" fmla="*/ 8564217 w 8564217"/>
              <a:gd name="connsiteY1" fmla="*/ 0 h 6863080"/>
              <a:gd name="connsiteX2" fmla="*/ 8564217 w 8564217"/>
              <a:gd name="connsiteY2" fmla="*/ 6863080 h 6863080"/>
              <a:gd name="connsiteX3" fmla="*/ 3101008 w 8564217"/>
              <a:gd name="connsiteY3" fmla="*/ 6813384 h 6863080"/>
              <a:gd name="connsiteX4" fmla="*/ 0 w 8564217"/>
              <a:gd name="connsiteY4" fmla="*/ 0 h 6863080"/>
              <a:gd name="connsiteX0" fmla="*/ 0 w 8564217"/>
              <a:gd name="connsiteY0" fmla="*/ 0 h 6892897"/>
              <a:gd name="connsiteX1" fmla="*/ 8564217 w 8564217"/>
              <a:gd name="connsiteY1" fmla="*/ 0 h 6892897"/>
              <a:gd name="connsiteX2" fmla="*/ 8564217 w 8564217"/>
              <a:gd name="connsiteY2" fmla="*/ 6863080 h 6892897"/>
              <a:gd name="connsiteX3" fmla="*/ 2961860 w 8564217"/>
              <a:gd name="connsiteY3" fmla="*/ 6892897 h 6892897"/>
              <a:gd name="connsiteX4" fmla="*/ 0 w 8564217"/>
              <a:gd name="connsiteY4" fmla="*/ 0 h 6892897"/>
              <a:gd name="connsiteX0" fmla="*/ 0 w 8564217"/>
              <a:gd name="connsiteY0" fmla="*/ 0 h 6892897"/>
              <a:gd name="connsiteX1" fmla="*/ 8564217 w 8564217"/>
              <a:gd name="connsiteY1" fmla="*/ 0 h 6892897"/>
              <a:gd name="connsiteX2" fmla="*/ 8544339 w 8564217"/>
              <a:gd name="connsiteY2" fmla="*/ 6883059 h 6892897"/>
              <a:gd name="connsiteX3" fmla="*/ 2961860 w 8564217"/>
              <a:gd name="connsiteY3" fmla="*/ 6892897 h 6892897"/>
              <a:gd name="connsiteX4" fmla="*/ 0 w 8564217"/>
              <a:gd name="connsiteY4" fmla="*/ 0 h 6892897"/>
              <a:gd name="connsiteX0" fmla="*/ 0 w 8564217"/>
              <a:gd name="connsiteY0" fmla="*/ 0 h 6892897"/>
              <a:gd name="connsiteX1" fmla="*/ 8564217 w 8564217"/>
              <a:gd name="connsiteY1" fmla="*/ 0 h 6892897"/>
              <a:gd name="connsiteX2" fmla="*/ 8564217 w 8564217"/>
              <a:gd name="connsiteY2" fmla="*/ 6883059 h 6892897"/>
              <a:gd name="connsiteX3" fmla="*/ 2961860 w 8564217"/>
              <a:gd name="connsiteY3" fmla="*/ 6892897 h 6892897"/>
              <a:gd name="connsiteX4" fmla="*/ 0 w 8564217"/>
              <a:gd name="connsiteY4" fmla="*/ 0 h 6892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4217" h="6892897">
                <a:moveTo>
                  <a:pt x="0" y="0"/>
                </a:moveTo>
                <a:lnTo>
                  <a:pt x="8564217" y="0"/>
                </a:lnTo>
                <a:lnTo>
                  <a:pt x="8564217" y="6883059"/>
                </a:lnTo>
                <a:lnTo>
                  <a:pt x="2961860" y="6892897"/>
                </a:lnTo>
                <a:lnTo>
                  <a:pt x="0" y="0"/>
                </a:lnTo>
                <a:close/>
              </a:path>
            </a:pathLst>
          </a:custGeom>
          <a:solidFill>
            <a:srgbClr val="D2E5AE"/>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7ACA59A-B471-C427-7CAE-B2B73EFC8689}"/>
              </a:ext>
            </a:extLst>
          </p:cNvPr>
          <p:cNvCxnSpPr/>
          <p:nvPr/>
        </p:nvCxnSpPr>
        <p:spPr>
          <a:xfrm>
            <a:off x="0" y="254643"/>
            <a:ext cx="6096000" cy="8557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5FA0E3A-6090-FB95-93D7-F8F7D85DC215}"/>
              </a:ext>
            </a:extLst>
          </p:cNvPr>
          <p:cNvCxnSpPr/>
          <p:nvPr/>
        </p:nvCxnSpPr>
        <p:spPr>
          <a:xfrm>
            <a:off x="3796747" y="0"/>
            <a:ext cx="1143000" cy="25494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B283A665-6F97-45E0-4004-CDBC02991DA9}"/>
              </a:ext>
            </a:extLst>
          </p:cNvPr>
          <p:cNvSpPr>
            <a:spLocks noGrp="1"/>
          </p:cNvSpPr>
          <p:nvPr>
            <p:ph type="ctrTitle"/>
          </p:nvPr>
        </p:nvSpPr>
        <p:spPr>
          <a:xfrm>
            <a:off x="4283764" y="1365047"/>
            <a:ext cx="7184335" cy="2303595"/>
          </a:xfrm>
        </p:spPr>
        <p:txBody>
          <a:bodyPr>
            <a:normAutofit fontScale="90000"/>
          </a:bodyPr>
          <a:lstStyle/>
          <a:p>
            <a:pPr algn="r"/>
            <a:br>
              <a:rPr lang="en-US" sz="3600" dirty="0">
                <a:solidFill>
                  <a:schemeClr val="accent1"/>
                </a:solidFill>
              </a:rPr>
            </a:br>
            <a:br>
              <a:rPr lang="en-US" sz="3600" dirty="0">
                <a:solidFill>
                  <a:schemeClr val="accent1"/>
                </a:solidFill>
              </a:rPr>
            </a:br>
            <a:r>
              <a:rPr lang="en-US" sz="4000" b="0" i="0" u="none" strike="noStrike" baseline="0" dirty="0">
                <a:solidFill>
                  <a:schemeClr val="tx1"/>
                </a:solidFill>
                <a:latin typeface="+mj-lt"/>
              </a:rPr>
              <a:t>Supporting Youth &amp; Young Adult </a:t>
            </a:r>
            <a:br>
              <a:rPr lang="en-US" sz="4000" b="0" i="0" u="none" strike="noStrike" baseline="0" dirty="0">
                <a:solidFill>
                  <a:schemeClr val="tx1"/>
                </a:solidFill>
                <a:latin typeface="+mj-lt"/>
              </a:rPr>
            </a:br>
            <a:r>
              <a:rPr lang="en-US" sz="4000" b="0" i="0" u="none" strike="noStrike" baseline="0" dirty="0">
                <a:solidFill>
                  <a:schemeClr val="tx1"/>
                </a:solidFill>
                <a:latin typeface="+mj-lt"/>
              </a:rPr>
              <a:t>Housing Stability through Partnerships</a:t>
            </a:r>
            <a:br>
              <a:rPr lang="en-US" sz="3600" dirty="0">
                <a:solidFill>
                  <a:schemeClr val="accent1"/>
                </a:solidFill>
              </a:rPr>
            </a:br>
            <a:br>
              <a:rPr lang="en-US" sz="3600" dirty="0">
                <a:solidFill>
                  <a:schemeClr val="accent1"/>
                </a:solidFill>
              </a:rPr>
            </a:br>
            <a:r>
              <a:rPr lang="en-US" sz="2400" b="0" i="0" u="none" strike="noStrike" baseline="0" dirty="0">
                <a:solidFill>
                  <a:schemeClr val="tx1"/>
                </a:solidFill>
                <a:latin typeface="Calibri" panose="020F0502020204030204" pitchFamily="34" charset="0"/>
              </a:rPr>
              <a:t> </a:t>
            </a:r>
            <a:endParaRPr lang="en-US" sz="3600" dirty="0">
              <a:solidFill>
                <a:schemeClr val="tx1"/>
              </a:solidFill>
            </a:endParaRPr>
          </a:p>
        </p:txBody>
      </p:sp>
      <p:sp>
        <p:nvSpPr>
          <p:cNvPr id="10" name="Subtitle 2">
            <a:extLst>
              <a:ext uri="{FF2B5EF4-FFF2-40B4-BE49-F238E27FC236}">
                <a16:creationId xmlns:a16="http://schemas.microsoft.com/office/drawing/2014/main" id="{479132A3-DDDE-47AF-7ACB-DD3934508259}"/>
              </a:ext>
            </a:extLst>
          </p:cNvPr>
          <p:cNvSpPr>
            <a:spLocks noGrp="1"/>
          </p:cNvSpPr>
          <p:nvPr>
            <p:ph type="subTitle" idx="1"/>
          </p:nvPr>
        </p:nvSpPr>
        <p:spPr>
          <a:xfrm>
            <a:off x="6896100" y="4001463"/>
            <a:ext cx="4780721" cy="2170737"/>
          </a:xfrm>
        </p:spPr>
        <p:txBody>
          <a:bodyPr vert="horz" lIns="91440" tIns="45720" rIns="91440" bIns="45720" rtlCol="0" anchor="t">
            <a:normAutofit/>
          </a:bodyPr>
          <a:lstStyle/>
          <a:p>
            <a:r>
              <a:rPr lang="en-US" sz="2000" dirty="0">
                <a:solidFill>
                  <a:srgbClr val="00374B"/>
                </a:solidFill>
                <a:cs typeface="Segoe UI"/>
              </a:rPr>
              <a:t>Rachel Baxter (she/her)                                         Emerging Adult Behavioral Health Stable Housing Policy Lead</a:t>
            </a:r>
            <a:br>
              <a:rPr lang="en-US" sz="2000" dirty="0">
                <a:solidFill>
                  <a:srgbClr val="00374B"/>
                </a:solidFill>
                <a:cs typeface="Segoe UI"/>
              </a:rPr>
            </a:br>
            <a:br>
              <a:rPr lang="en-US" sz="2000" dirty="0">
                <a:solidFill>
                  <a:srgbClr val="00374B"/>
                </a:solidFill>
                <a:cs typeface="Segoe UI"/>
              </a:rPr>
            </a:br>
            <a:endParaRPr lang="en-US" sz="2000" dirty="0">
              <a:solidFill>
                <a:srgbClr val="00374B"/>
              </a:solidFill>
            </a:endParaRPr>
          </a:p>
        </p:txBody>
      </p:sp>
      <p:cxnSp>
        <p:nvCxnSpPr>
          <p:cNvPr id="11" name="Straight Connector 10">
            <a:extLst>
              <a:ext uri="{FF2B5EF4-FFF2-40B4-BE49-F238E27FC236}">
                <a16:creationId xmlns:a16="http://schemas.microsoft.com/office/drawing/2014/main" id="{182291F5-DF90-F5C1-908A-7C972A6B8E10}"/>
              </a:ext>
            </a:extLst>
          </p:cNvPr>
          <p:cNvCxnSpPr/>
          <p:nvPr/>
        </p:nvCxnSpPr>
        <p:spPr>
          <a:xfrm flipH="1">
            <a:off x="7156173" y="3835053"/>
            <a:ext cx="4194313"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06795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2D0C7-369F-D75B-57C8-53A487282B8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F68B558-AF44-E026-FFF8-906B6260D7AB}"/>
              </a:ext>
            </a:extLst>
          </p:cNvPr>
          <p:cNvSpPr>
            <a:spLocks noGrp="1"/>
          </p:cNvSpPr>
          <p:nvPr>
            <p:ph type="title" idx="4294967295"/>
          </p:nvPr>
        </p:nvSpPr>
        <p:spPr>
          <a:xfrm>
            <a:off x="1097495" y="665541"/>
            <a:ext cx="5671795" cy="1057275"/>
          </a:xfrm>
        </p:spPr>
        <p:txBody>
          <a:bodyPr>
            <a:normAutofit fontScale="90000"/>
          </a:bodyPr>
          <a:lstStyle/>
          <a:p>
            <a:r>
              <a:rPr lang="en-US" dirty="0"/>
              <a:t>School age youth (5-18)</a:t>
            </a:r>
          </a:p>
        </p:txBody>
      </p:sp>
      <p:grpSp>
        <p:nvGrpSpPr>
          <p:cNvPr id="15" name="Group 14">
            <a:extLst>
              <a:ext uri="{FF2B5EF4-FFF2-40B4-BE49-F238E27FC236}">
                <a16:creationId xmlns:a16="http://schemas.microsoft.com/office/drawing/2014/main" id="{41F8E760-925A-5722-B7A0-78602CF4339B}"/>
              </a:ext>
            </a:extLst>
          </p:cNvPr>
          <p:cNvGrpSpPr/>
          <p:nvPr/>
        </p:nvGrpSpPr>
        <p:grpSpPr>
          <a:xfrm>
            <a:off x="6582770" y="0"/>
            <a:ext cx="5718412" cy="2388358"/>
            <a:chOff x="6578221" y="0"/>
            <a:chExt cx="5718412" cy="2388358"/>
          </a:xfrm>
        </p:grpSpPr>
        <p:cxnSp>
          <p:nvCxnSpPr>
            <p:cNvPr id="16" name="Straight Connector 15">
              <a:extLst>
                <a:ext uri="{FF2B5EF4-FFF2-40B4-BE49-F238E27FC236}">
                  <a16:creationId xmlns:a16="http://schemas.microsoft.com/office/drawing/2014/main" id="{A983F594-3E42-EA97-E125-CD0DE93FB3E5}"/>
                </a:ext>
              </a:extLst>
            </p:cNvPr>
            <p:cNvCxnSpPr/>
            <p:nvPr/>
          </p:nvCxnSpPr>
          <p:spPr>
            <a:xfrm>
              <a:off x="7069540" y="0"/>
              <a:ext cx="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4FB4A62-595B-E95B-A85B-2B95A960408C}"/>
                </a:ext>
              </a:extLst>
            </p:cNvPr>
            <p:cNvCxnSpPr/>
            <p:nvPr/>
          </p:nvCxnSpPr>
          <p:spPr>
            <a:xfrm>
              <a:off x="7083188" y="0"/>
              <a:ext cx="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5B65BC1-3F7F-B850-0112-97280FB85CA8}"/>
                </a:ext>
              </a:extLst>
            </p:cNvPr>
            <p:cNvCxnSpPr/>
            <p:nvPr/>
          </p:nvCxnSpPr>
          <p:spPr>
            <a:xfrm flipH="1">
              <a:off x="6578221" y="1023582"/>
              <a:ext cx="5613779" cy="1091821"/>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F4ADDF5-823A-445D-FB39-D7DB72859F7E}"/>
                </a:ext>
              </a:extLst>
            </p:cNvPr>
            <p:cNvCxnSpPr/>
            <p:nvPr/>
          </p:nvCxnSpPr>
          <p:spPr>
            <a:xfrm>
              <a:off x="7083188" y="0"/>
              <a:ext cx="245660" cy="150125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FBA8287-CF57-C86D-4786-DCF7A0EE7F84}"/>
                </a:ext>
              </a:extLst>
            </p:cNvPr>
            <p:cNvCxnSpPr>
              <a:cxnSpLocks/>
            </p:cNvCxnSpPr>
            <p:nvPr/>
          </p:nvCxnSpPr>
          <p:spPr>
            <a:xfrm flipV="1">
              <a:off x="6578221" y="0"/>
              <a:ext cx="750627" cy="2115403"/>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54ABAB6-ECB4-8DF1-EBCE-94857C45E49E}"/>
                </a:ext>
              </a:extLst>
            </p:cNvPr>
            <p:cNvCxnSpPr/>
            <p:nvPr/>
          </p:nvCxnSpPr>
          <p:spPr>
            <a:xfrm flipH="1">
              <a:off x="7328848" y="0"/>
              <a:ext cx="2374710" cy="150125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93B8069-B502-C34E-851C-5EA27B6365E8}"/>
                </a:ext>
              </a:extLst>
            </p:cNvPr>
            <p:cNvCxnSpPr/>
            <p:nvPr/>
          </p:nvCxnSpPr>
          <p:spPr>
            <a:xfrm>
              <a:off x="9007522" y="0"/>
              <a:ext cx="95535" cy="9144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B208B20-86AB-2828-9AB0-1EC24CFF6092}"/>
                </a:ext>
              </a:extLst>
            </p:cNvPr>
            <p:cNvCxnSpPr>
              <a:cxnSpLocks/>
            </p:cNvCxnSpPr>
            <p:nvPr/>
          </p:nvCxnSpPr>
          <p:spPr>
            <a:xfrm flipH="1">
              <a:off x="9103057" y="0"/>
              <a:ext cx="2169994" cy="9144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9306A87-7A2D-24F6-6A1D-8BF560025F1C}"/>
                </a:ext>
              </a:extLst>
            </p:cNvPr>
            <p:cNvCxnSpPr/>
            <p:nvPr/>
          </p:nvCxnSpPr>
          <p:spPr>
            <a:xfrm>
              <a:off x="10345003" y="0"/>
              <a:ext cx="1846997" cy="150125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E597BE4-DFF4-A03D-1888-3C55875A5574}"/>
                </a:ext>
              </a:extLst>
            </p:cNvPr>
            <p:cNvCxnSpPr/>
            <p:nvPr/>
          </p:nvCxnSpPr>
          <p:spPr>
            <a:xfrm>
              <a:off x="11532358" y="0"/>
              <a:ext cx="95535" cy="238835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47DC769-70CB-DED5-E243-FFF9BD2AA2D1}"/>
                </a:ext>
              </a:extLst>
            </p:cNvPr>
            <p:cNvCxnSpPr/>
            <p:nvPr/>
          </p:nvCxnSpPr>
          <p:spPr>
            <a:xfrm flipH="1">
              <a:off x="11614245" y="1501254"/>
              <a:ext cx="577755" cy="88710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CE0528E-0450-063A-5DFF-220A6C0969FA}"/>
                </a:ext>
              </a:extLst>
            </p:cNvPr>
            <p:cNvCxnSpPr/>
            <p:nvPr/>
          </p:nvCxnSpPr>
          <p:spPr>
            <a:xfrm>
              <a:off x="11764370" y="0"/>
              <a:ext cx="532263" cy="4572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61E88AD5-F2C1-A05C-7EA8-DE3B1A3B5444}"/>
              </a:ext>
            </a:extLst>
          </p:cNvPr>
          <p:cNvGrpSpPr/>
          <p:nvPr/>
        </p:nvGrpSpPr>
        <p:grpSpPr>
          <a:xfrm>
            <a:off x="954431" y="3138985"/>
            <a:ext cx="10283138" cy="1921553"/>
            <a:chOff x="1097495" y="3422501"/>
            <a:chExt cx="10283138" cy="1921553"/>
          </a:xfrm>
        </p:grpSpPr>
        <p:sp>
          <p:nvSpPr>
            <p:cNvPr id="3" name="Rectangle: Rounded Corners 2">
              <a:extLst>
                <a:ext uri="{FF2B5EF4-FFF2-40B4-BE49-F238E27FC236}">
                  <a16:creationId xmlns:a16="http://schemas.microsoft.com/office/drawing/2014/main" id="{FE82876B-5DFE-43FD-567F-422FBC91F03F}"/>
                </a:ext>
              </a:extLst>
            </p:cNvPr>
            <p:cNvSpPr/>
            <p:nvPr/>
          </p:nvSpPr>
          <p:spPr>
            <a:xfrm>
              <a:off x="1097495" y="3815128"/>
              <a:ext cx="10131135" cy="8918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777E0A8-1F7F-40A5-A925-61C9CB753C4C}"/>
                </a:ext>
              </a:extLst>
            </p:cNvPr>
            <p:cNvSpPr txBox="1"/>
            <p:nvPr/>
          </p:nvSpPr>
          <p:spPr>
            <a:xfrm>
              <a:off x="1097495" y="4382456"/>
              <a:ext cx="1672526" cy="923330"/>
            </a:xfrm>
            <a:prstGeom prst="rect">
              <a:avLst/>
            </a:prstGeom>
            <a:noFill/>
          </p:spPr>
          <p:txBody>
            <a:bodyPr wrap="square" rtlCol="0">
              <a:spAutoFit/>
            </a:bodyPr>
            <a:lstStyle/>
            <a:p>
              <a:pPr algn="ctr"/>
              <a:r>
                <a:rPr lang="en-US" sz="1800" dirty="0">
                  <a:hlinkClick r:id="rId3">
                    <a:extLst>
                      <a:ext uri="{A12FA001-AC4F-418D-AE19-62706E023703}">
                        <ahyp:hlinkClr xmlns:ahyp="http://schemas.microsoft.com/office/drawing/2018/hyperlinkcolor" val="tx"/>
                      </a:ext>
                    </a:extLst>
                  </a:hlinkClick>
                </a:rPr>
                <a:t>Children’s Long-term Inpatient Program </a:t>
              </a:r>
              <a:endParaRPr lang="en-US" sz="1800" dirty="0"/>
            </a:p>
          </p:txBody>
        </p:sp>
        <p:sp>
          <p:nvSpPr>
            <p:cNvPr id="10" name="Oval 9">
              <a:extLst>
                <a:ext uri="{FF2B5EF4-FFF2-40B4-BE49-F238E27FC236}">
                  <a16:creationId xmlns:a16="http://schemas.microsoft.com/office/drawing/2014/main" id="{74A723FC-5325-9548-A845-66C1CA154B14}"/>
                </a:ext>
              </a:extLst>
            </p:cNvPr>
            <p:cNvSpPr/>
            <p:nvPr/>
          </p:nvSpPr>
          <p:spPr>
            <a:xfrm>
              <a:off x="1448684" y="3438727"/>
              <a:ext cx="895584" cy="895584"/>
            </a:xfrm>
            <a:prstGeom prst="ellipse">
              <a:avLst/>
            </a:prstGeom>
            <a:solidFill>
              <a:srgbClr val="9C5B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E4E54F0-94B8-AA4D-6239-6642A0F5B2FC}"/>
                </a:ext>
              </a:extLst>
            </p:cNvPr>
            <p:cNvSpPr/>
            <p:nvPr/>
          </p:nvSpPr>
          <p:spPr>
            <a:xfrm>
              <a:off x="3622178" y="3422501"/>
              <a:ext cx="895584" cy="895584"/>
            </a:xfrm>
            <a:prstGeom prst="ellipse">
              <a:avLst/>
            </a:prstGeom>
            <a:solidFill>
              <a:srgbClr val="9C5B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DBC4C40-D8E8-8BE0-55FE-B6473A08C11A}"/>
                </a:ext>
              </a:extLst>
            </p:cNvPr>
            <p:cNvSpPr/>
            <p:nvPr/>
          </p:nvSpPr>
          <p:spPr>
            <a:xfrm>
              <a:off x="5795672" y="3456523"/>
              <a:ext cx="895584" cy="895584"/>
            </a:xfrm>
            <a:prstGeom prst="ellipse">
              <a:avLst/>
            </a:prstGeom>
            <a:solidFill>
              <a:srgbClr val="9C5B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E375E668-DA67-2B10-829B-E681AD53A173}"/>
                </a:ext>
              </a:extLst>
            </p:cNvPr>
            <p:cNvSpPr/>
            <p:nvPr/>
          </p:nvSpPr>
          <p:spPr>
            <a:xfrm>
              <a:off x="7969166" y="3422501"/>
              <a:ext cx="895584" cy="895584"/>
            </a:xfrm>
            <a:prstGeom prst="ellipse">
              <a:avLst/>
            </a:prstGeom>
            <a:solidFill>
              <a:srgbClr val="9C5B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7E57E695-602E-96E8-1DBC-8E0E82636231}"/>
                </a:ext>
              </a:extLst>
            </p:cNvPr>
            <p:cNvSpPr txBox="1"/>
            <p:nvPr/>
          </p:nvSpPr>
          <p:spPr>
            <a:xfrm>
              <a:off x="3233707" y="4420724"/>
              <a:ext cx="1672526" cy="646331"/>
            </a:xfrm>
            <a:prstGeom prst="rect">
              <a:avLst/>
            </a:prstGeom>
            <a:noFill/>
          </p:spPr>
          <p:txBody>
            <a:bodyPr wrap="square" rtlCol="0">
              <a:spAutoFit/>
            </a:bodyPr>
            <a:lstStyle/>
            <a:p>
              <a:pPr algn="ctr"/>
              <a:r>
                <a:rPr lang="en-US" sz="1800" dirty="0">
                  <a:hlinkClick r:id="rId4">
                    <a:extLst>
                      <a:ext uri="{A12FA001-AC4F-418D-AE19-62706E023703}">
                        <ahyp:hlinkClr xmlns:ahyp="http://schemas.microsoft.com/office/drawing/2018/hyperlinkcolor" val="tx"/>
                      </a:ext>
                    </a:extLst>
                  </a:hlinkClick>
                </a:rPr>
                <a:t>Family Initiated Treatment</a:t>
              </a:r>
              <a:endParaRPr lang="en-US" sz="1800" dirty="0"/>
            </a:p>
          </p:txBody>
        </p:sp>
        <p:sp>
          <p:nvSpPr>
            <p:cNvPr id="66" name="TextBox 65">
              <a:extLst>
                <a:ext uri="{FF2B5EF4-FFF2-40B4-BE49-F238E27FC236}">
                  <a16:creationId xmlns:a16="http://schemas.microsoft.com/office/drawing/2014/main" id="{A025183F-8C01-3117-AB07-5CCF7740853A}"/>
                </a:ext>
              </a:extLst>
            </p:cNvPr>
            <p:cNvSpPr txBox="1"/>
            <p:nvPr/>
          </p:nvSpPr>
          <p:spPr>
            <a:xfrm>
              <a:off x="5218683" y="4420724"/>
              <a:ext cx="2049561" cy="923330"/>
            </a:xfrm>
            <a:prstGeom prst="rect">
              <a:avLst/>
            </a:prstGeom>
            <a:noFill/>
          </p:spPr>
          <p:txBody>
            <a:bodyPr wrap="square" rtlCol="0">
              <a:spAutoFit/>
            </a:bodyPr>
            <a:lstStyle/>
            <a:p>
              <a:pPr algn="ctr"/>
              <a:r>
                <a:rPr lang="en-US" sz="1800" dirty="0">
                  <a:hlinkClick r:id="rId5">
                    <a:extLst>
                      <a:ext uri="{A12FA001-AC4F-418D-AE19-62706E023703}">
                        <ahyp:hlinkClr xmlns:ahyp="http://schemas.microsoft.com/office/drawing/2018/hyperlinkcolor" val="tx"/>
                      </a:ext>
                    </a:extLst>
                  </a:hlinkClick>
                </a:rPr>
                <a:t>System of Care </a:t>
              </a:r>
              <a:r>
                <a:rPr lang="en-US" sz="1800" dirty="0">
                  <a:hlinkClick r:id="rId6">
                    <a:extLst>
                      <a:ext uri="{A12FA001-AC4F-418D-AE19-62706E023703}">
                        <ahyp:hlinkClr xmlns:ahyp="http://schemas.microsoft.com/office/drawing/2018/hyperlinkcolor" val="tx"/>
                      </a:ext>
                    </a:extLst>
                  </a:hlinkClick>
                </a:rPr>
                <a:t>and Healthy Transitions </a:t>
              </a:r>
              <a:r>
                <a:rPr lang="en-US" sz="1800" dirty="0"/>
                <a:t>(SAMHSA grants)</a:t>
              </a:r>
            </a:p>
          </p:txBody>
        </p:sp>
        <p:sp>
          <p:nvSpPr>
            <p:cNvPr id="71" name="TextBox 70">
              <a:extLst>
                <a:ext uri="{FF2B5EF4-FFF2-40B4-BE49-F238E27FC236}">
                  <a16:creationId xmlns:a16="http://schemas.microsoft.com/office/drawing/2014/main" id="{34182271-51E5-7BA0-7E4C-009584BAE752}"/>
                </a:ext>
              </a:extLst>
            </p:cNvPr>
            <p:cNvSpPr txBox="1"/>
            <p:nvPr/>
          </p:nvSpPr>
          <p:spPr>
            <a:xfrm>
              <a:off x="7580695" y="4387546"/>
              <a:ext cx="1672526" cy="923330"/>
            </a:xfrm>
            <a:prstGeom prst="rect">
              <a:avLst/>
            </a:prstGeom>
            <a:noFill/>
          </p:spPr>
          <p:txBody>
            <a:bodyPr wrap="square" rtlCol="0">
              <a:spAutoFit/>
            </a:bodyPr>
            <a:lstStyle/>
            <a:p>
              <a:pPr algn="ctr"/>
              <a:r>
                <a:rPr lang="en-US" sz="1800" dirty="0">
                  <a:hlinkClick r:id="rId7">
                    <a:extLst>
                      <a:ext uri="{A12FA001-AC4F-418D-AE19-62706E023703}">
                        <ahyp:hlinkClr xmlns:ahyp="http://schemas.microsoft.com/office/drawing/2018/hyperlinkcolor" val="tx"/>
                      </a:ext>
                    </a:extLst>
                  </a:hlinkClick>
                </a:rPr>
                <a:t>Wraparound with Intensive Services</a:t>
              </a:r>
              <a:endParaRPr lang="en-US" sz="1800" dirty="0"/>
            </a:p>
          </p:txBody>
        </p:sp>
        <p:sp>
          <p:nvSpPr>
            <p:cNvPr id="76" name="TextBox 75">
              <a:extLst>
                <a:ext uri="{FF2B5EF4-FFF2-40B4-BE49-F238E27FC236}">
                  <a16:creationId xmlns:a16="http://schemas.microsoft.com/office/drawing/2014/main" id="{1A157807-AAF2-00C4-B99C-3495CF7290E9}"/>
                </a:ext>
              </a:extLst>
            </p:cNvPr>
            <p:cNvSpPr txBox="1"/>
            <p:nvPr/>
          </p:nvSpPr>
          <p:spPr>
            <a:xfrm>
              <a:off x="9708107" y="4444014"/>
              <a:ext cx="1672526" cy="369332"/>
            </a:xfrm>
            <a:prstGeom prst="rect">
              <a:avLst/>
            </a:prstGeom>
            <a:noFill/>
          </p:spPr>
          <p:txBody>
            <a:bodyPr wrap="square" rtlCol="0">
              <a:spAutoFit/>
            </a:bodyPr>
            <a:lstStyle/>
            <a:p>
              <a:pPr algn="ctr"/>
              <a:r>
                <a:rPr lang="en-US" sz="1800" dirty="0">
                  <a:solidFill>
                    <a:srgbClr val="000000"/>
                  </a:solidFill>
                </a:rPr>
                <a:t>Youth network</a:t>
              </a:r>
            </a:p>
          </p:txBody>
        </p:sp>
        <p:sp>
          <p:nvSpPr>
            <p:cNvPr id="82" name="Oval 81">
              <a:extLst>
                <a:ext uri="{FF2B5EF4-FFF2-40B4-BE49-F238E27FC236}">
                  <a16:creationId xmlns:a16="http://schemas.microsoft.com/office/drawing/2014/main" id="{F6D4AB0C-0791-A632-21F5-687DAD42067F}"/>
                </a:ext>
              </a:extLst>
            </p:cNvPr>
            <p:cNvSpPr/>
            <p:nvPr/>
          </p:nvSpPr>
          <p:spPr>
            <a:xfrm>
              <a:off x="10142659" y="3436164"/>
              <a:ext cx="895584" cy="895584"/>
            </a:xfrm>
            <a:prstGeom prst="ellipse">
              <a:avLst/>
            </a:prstGeom>
            <a:solidFill>
              <a:srgbClr val="9C5B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Graphic 95" descr="First aid kit with solid fill">
              <a:extLst>
                <a:ext uri="{FF2B5EF4-FFF2-40B4-BE49-F238E27FC236}">
                  <a16:creationId xmlns:a16="http://schemas.microsoft.com/office/drawing/2014/main" id="{0B019B30-5040-6679-48BB-B0FCF4C9DE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30716" y="3504533"/>
              <a:ext cx="731520" cy="731520"/>
            </a:xfrm>
            <a:prstGeom prst="rect">
              <a:avLst/>
            </a:prstGeom>
          </p:spPr>
        </p:pic>
        <p:pic>
          <p:nvPicPr>
            <p:cNvPr id="98" name="Graphic 97" descr="Family with two children with solid fill">
              <a:extLst>
                <a:ext uri="{FF2B5EF4-FFF2-40B4-BE49-F238E27FC236}">
                  <a16:creationId xmlns:a16="http://schemas.microsoft.com/office/drawing/2014/main" id="{780A9806-667D-C034-B9BB-A3F6BB19ACE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04210" y="3456523"/>
              <a:ext cx="731520" cy="731520"/>
            </a:xfrm>
            <a:prstGeom prst="rect">
              <a:avLst/>
            </a:prstGeom>
          </p:spPr>
        </p:pic>
        <p:pic>
          <p:nvPicPr>
            <p:cNvPr id="100" name="Graphic 99" descr="Puzzle pieces with solid fill">
              <a:extLst>
                <a:ext uri="{FF2B5EF4-FFF2-40B4-BE49-F238E27FC236}">
                  <a16:creationId xmlns:a16="http://schemas.microsoft.com/office/drawing/2014/main" id="{A4AD4FED-CCFC-BD28-94F2-2DEF15DF1D2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099393" y="3449368"/>
              <a:ext cx="731520" cy="731520"/>
            </a:xfrm>
            <a:prstGeom prst="rect">
              <a:avLst/>
            </a:prstGeom>
          </p:spPr>
        </p:pic>
        <p:pic>
          <p:nvPicPr>
            <p:cNvPr id="102" name="Graphic 101" descr="Thought bubble with solid fill">
              <a:extLst>
                <a:ext uri="{FF2B5EF4-FFF2-40B4-BE49-F238E27FC236}">
                  <a16:creationId xmlns:a16="http://schemas.microsoft.com/office/drawing/2014/main" id="{AACD7DB6-14C4-798C-8E02-4AD2E4E1839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295524" y="3493961"/>
              <a:ext cx="731520" cy="731520"/>
            </a:xfrm>
            <a:prstGeom prst="rect">
              <a:avLst/>
            </a:prstGeom>
          </p:spPr>
        </p:pic>
        <p:pic>
          <p:nvPicPr>
            <p:cNvPr id="104" name="Graphic 103" descr="Connections with solid fill">
              <a:extLst>
                <a:ext uri="{FF2B5EF4-FFF2-40B4-BE49-F238E27FC236}">
                  <a16:creationId xmlns:a16="http://schemas.microsoft.com/office/drawing/2014/main" id="{889D534C-25B1-9DA6-F84B-DBE320ADBE0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886613" y="3518196"/>
              <a:ext cx="731520" cy="731520"/>
            </a:xfrm>
            <a:prstGeom prst="rect">
              <a:avLst/>
            </a:prstGeom>
          </p:spPr>
        </p:pic>
      </p:grpSp>
    </p:spTree>
    <p:extLst>
      <p:ext uri="{BB962C8B-B14F-4D97-AF65-F5344CB8AC3E}">
        <p14:creationId xmlns:p14="http://schemas.microsoft.com/office/powerpoint/2010/main" val="3976485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7C26E-2CEC-7B4A-C9A2-885D67E6E77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1807A17-F2C7-6F79-AF5A-385560F8BE96}"/>
              </a:ext>
            </a:extLst>
          </p:cNvPr>
          <p:cNvSpPr>
            <a:spLocks noGrp="1"/>
          </p:cNvSpPr>
          <p:nvPr>
            <p:ph type="title" idx="4294967295"/>
          </p:nvPr>
        </p:nvSpPr>
        <p:spPr>
          <a:xfrm>
            <a:off x="1216725" y="593265"/>
            <a:ext cx="10888663" cy="1057275"/>
          </a:xfrm>
        </p:spPr>
        <p:txBody>
          <a:bodyPr>
            <a:normAutofit/>
          </a:bodyPr>
          <a:lstStyle/>
          <a:p>
            <a:r>
              <a:rPr lang="en-US" dirty="0"/>
              <a:t>Young adults (16-25)</a:t>
            </a:r>
          </a:p>
        </p:txBody>
      </p:sp>
      <p:grpSp>
        <p:nvGrpSpPr>
          <p:cNvPr id="15" name="Group 14">
            <a:extLst>
              <a:ext uri="{FF2B5EF4-FFF2-40B4-BE49-F238E27FC236}">
                <a16:creationId xmlns:a16="http://schemas.microsoft.com/office/drawing/2014/main" id="{DFF02AD8-9579-21F0-0BF4-54C9072C9460}"/>
              </a:ext>
            </a:extLst>
          </p:cNvPr>
          <p:cNvGrpSpPr/>
          <p:nvPr/>
        </p:nvGrpSpPr>
        <p:grpSpPr>
          <a:xfrm>
            <a:off x="6582770" y="0"/>
            <a:ext cx="5718412" cy="2388358"/>
            <a:chOff x="6578221" y="0"/>
            <a:chExt cx="5718412" cy="2388358"/>
          </a:xfrm>
        </p:grpSpPr>
        <p:cxnSp>
          <p:nvCxnSpPr>
            <p:cNvPr id="16" name="Straight Connector 15">
              <a:extLst>
                <a:ext uri="{FF2B5EF4-FFF2-40B4-BE49-F238E27FC236}">
                  <a16:creationId xmlns:a16="http://schemas.microsoft.com/office/drawing/2014/main" id="{9F82B919-E2C3-F94E-BB50-C77BDAC1968D}"/>
                </a:ext>
              </a:extLst>
            </p:cNvPr>
            <p:cNvCxnSpPr/>
            <p:nvPr/>
          </p:nvCxnSpPr>
          <p:spPr>
            <a:xfrm>
              <a:off x="7069540" y="0"/>
              <a:ext cx="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442FEE9-EAFD-8085-6A8C-1172473F3504}"/>
                </a:ext>
              </a:extLst>
            </p:cNvPr>
            <p:cNvCxnSpPr/>
            <p:nvPr/>
          </p:nvCxnSpPr>
          <p:spPr>
            <a:xfrm>
              <a:off x="7083188" y="0"/>
              <a:ext cx="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658AF47-10DE-FCB5-7D29-A8885487F810}"/>
                </a:ext>
              </a:extLst>
            </p:cNvPr>
            <p:cNvCxnSpPr/>
            <p:nvPr/>
          </p:nvCxnSpPr>
          <p:spPr>
            <a:xfrm flipH="1">
              <a:off x="6578221" y="1023582"/>
              <a:ext cx="5613779" cy="1091821"/>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9A9D31-16CD-37DA-136A-BB8B135551A5}"/>
                </a:ext>
              </a:extLst>
            </p:cNvPr>
            <p:cNvCxnSpPr/>
            <p:nvPr/>
          </p:nvCxnSpPr>
          <p:spPr>
            <a:xfrm>
              <a:off x="7083188" y="0"/>
              <a:ext cx="245660" cy="150125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4E00A33-3491-A309-4A98-64A812C32ED5}"/>
                </a:ext>
              </a:extLst>
            </p:cNvPr>
            <p:cNvCxnSpPr>
              <a:cxnSpLocks/>
            </p:cNvCxnSpPr>
            <p:nvPr/>
          </p:nvCxnSpPr>
          <p:spPr>
            <a:xfrm flipV="1">
              <a:off x="6578221" y="0"/>
              <a:ext cx="750627" cy="2115403"/>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24ADC13-B909-F07C-4BCD-C6394B720CC0}"/>
                </a:ext>
              </a:extLst>
            </p:cNvPr>
            <p:cNvCxnSpPr/>
            <p:nvPr/>
          </p:nvCxnSpPr>
          <p:spPr>
            <a:xfrm flipH="1">
              <a:off x="7328848" y="0"/>
              <a:ext cx="2374710" cy="150125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EA9462-8D4C-C005-E13B-390BAF9D5BBB}"/>
                </a:ext>
              </a:extLst>
            </p:cNvPr>
            <p:cNvCxnSpPr/>
            <p:nvPr/>
          </p:nvCxnSpPr>
          <p:spPr>
            <a:xfrm>
              <a:off x="9007522" y="0"/>
              <a:ext cx="95535" cy="9144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C488F12-468B-5753-A259-FCA4BF9B4CE3}"/>
                </a:ext>
              </a:extLst>
            </p:cNvPr>
            <p:cNvCxnSpPr>
              <a:cxnSpLocks/>
            </p:cNvCxnSpPr>
            <p:nvPr/>
          </p:nvCxnSpPr>
          <p:spPr>
            <a:xfrm flipH="1">
              <a:off x="9103057" y="0"/>
              <a:ext cx="2169994" cy="9144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D938D68-4680-7DB9-89E2-793AC7CE7153}"/>
                </a:ext>
              </a:extLst>
            </p:cNvPr>
            <p:cNvCxnSpPr/>
            <p:nvPr/>
          </p:nvCxnSpPr>
          <p:spPr>
            <a:xfrm>
              <a:off x="10345003" y="0"/>
              <a:ext cx="1846997" cy="150125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47546A9-10FD-7915-C4FA-8EC3B8FF47CB}"/>
                </a:ext>
              </a:extLst>
            </p:cNvPr>
            <p:cNvCxnSpPr/>
            <p:nvPr/>
          </p:nvCxnSpPr>
          <p:spPr>
            <a:xfrm>
              <a:off x="11532358" y="0"/>
              <a:ext cx="95535" cy="238835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CE05BCA-742C-FBBA-1E3C-A9900B450C32}"/>
                </a:ext>
              </a:extLst>
            </p:cNvPr>
            <p:cNvCxnSpPr/>
            <p:nvPr/>
          </p:nvCxnSpPr>
          <p:spPr>
            <a:xfrm flipH="1">
              <a:off x="11614245" y="1501254"/>
              <a:ext cx="577755" cy="88710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753A803-2580-108E-88E8-17AF923494D9}"/>
                </a:ext>
              </a:extLst>
            </p:cNvPr>
            <p:cNvCxnSpPr/>
            <p:nvPr/>
          </p:nvCxnSpPr>
          <p:spPr>
            <a:xfrm>
              <a:off x="11764370" y="0"/>
              <a:ext cx="532263" cy="4572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2" name="Picture 1" descr="Chart, treemap chart&#10;&#10;AI-generated content may be incorrect.">
            <a:extLst>
              <a:ext uri="{FF2B5EF4-FFF2-40B4-BE49-F238E27FC236}">
                <a16:creationId xmlns:a16="http://schemas.microsoft.com/office/drawing/2014/main" id="{FAA18C6C-2081-67EC-FC12-A3C2A0196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943" y="1935201"/>
            <a:ext cx="1305107" cy="943107"/>
          </a:xfrm>
          <a:prstGeom prst="rect">
            <a:avLst/>
          </a:prstGeom>
        </p:spPr>
      </p:pic>
      <p:grpSp>
        <p:nvGrpSpPr>
          <p:cNvPr id="63" name="Group 62">
            <a:extLst>
              <a:ext uri="{FF2B5EF4-FFF2-40B4-BE49-F238E27FC236}">
                <a16:creationId xmlns:a16="http://schemas.microsoft.com/office/drawing/2014/main" id="{2DBB83D3-D11F-F225-A73C-0AA37529EAFC}"/>
              </a:ext>
            </a:extLst>
          </p:cNvPr>
          <p:cNvGrpSpPr/>
          <p:nvPr/>
        </p:nvGrpSpPr>
        <p:grpSpPr>
          <a:xfrm>
            <a:off x="1830840" y="2966941"/>
            <a:ext cx="7841974" cy="2173993"/>
            <a:chOff x="1811176" y="3438889"/>
            <a:chExt cx="7841974" cy="2173993"/>
          </a:xfrm>
        </p:grpSpPr>
        <p:sp>
          <p:nvSpPr>
            <p:cNvPr id="3" name="Rectangle: Rounded Corners 2">
              <a:extLst>
                <a:ext uri="{FF2B5EF4-FFF2-40B4-BE49-F238E27FC236}">
                  <a16:creationId xmlns:a16="http://schemas.microsoft.com/office/drawing/2014/main" id="{AC080BB7-3988-A51D-82AB-DB6A640E9414}"/>
                </a:ext>
              </a:extLst>
            </p:cNvPr>
            <p:cNvSpPr/>
            <p:nvPr/>
          </p:nvSpPr>
          <p:spPr>
            <a:xfrm>
              <a:off x="1811176" y="3780561"/>
              <a:ext cx="7841974" cy="119270"/>
            </a:xfrm>
            <a:prstGeom prst="roundRect">
              <a:avLst>
                <a:gd name="adj" fmla="val 50000"/>
              </a:avLst>
            </a:prstGeom>
            <a:solidFill>
              <a:srgbClr val="BDDA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7C79B86-5C6F-BCF9-02AB-20087210E645}"/>
                </a:ext>
              </a:extLst>
            </p:cNvPr>
            <p:cNvSpPr txBox="1"/>
            <p:nvPr/>
          </p:nvSpPr>
          <p:spPr>
            <a:xfrm>
              <a:off x="2222615" y="4412553"/>
              <a:ext cx="1672526" cy="1200329"/>
            </a:xfrm>
            <a:prstGeom prst="rect">
              <a:avLst/>
            </a:prstGeom>
            <a:noFill/>
          </p:spPr>
          <p:txBody>
            <a:bodyPr wrap="square" rtlCol="0">
              <a:spAutoFit/>
            </a:bodyPr>
            <a:lstStyle/>
            <a:p>
              <a:pPr algn="ctr"/>
              <a:r>
                <a:rPr lang="en-US" sz="1800" dirty="0">
                  <a:hlinkClick r:id="rId4">
                    <a:extLst>
                      <a:ext uri="{A12FA001-AC4F-418D-AE19-62706E023703}">
                        <ahyp:hlinkClr xmlns:ahyp="http://schemas.microsoft.com/office/drawing/2018/hyperlinkcolor" val="tx"/>
                      </a:ext>
                    </a:extLst>
                  </a:hlinkClick>
                </a:rPr>
                <a:t>Stable housing strategy and supports for young adults </a:t>
              </a:r>
              <a:endParaRPr lang="en-US" sz="1800" dirty="0"/>
            </a:p>
          </p:txBody>
        </p:sp>
        <p:sp>
          <p:nvSpPr>
            <p:cNvPr id="11" name="Oval 10">
              <a:extLst>
                <a:ext uri="{FF2B5EF4-FFF2-40B4-BE49-F238E27FC236}">
                  <a16:creationId xmlns:a16="http://schemas.microsoft.com/office/drawing/2014/main" id="{630A3058-CB1E-57D6-C817-6023B5FF5A18}"/>
                </a:ext>
              </a:extLst>
            </p:cNvPr>
            <p:cNvSpPr/>
            <p:nvPr/>
          </p:nvSpPr>
          <p:spPr>
            <a:xfrm>
              <a:off x="2611086" y="3452039"/>
              <a:ext cx="895584" cy="895584"/>
            </a:xfrm>
            <a:prstGeom prst="ellipse">
              <a:avLst/>
            </a:prstGeom>
            <a:solidFill>
              <a:srgbClr val="BDDA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B669FA5-C1E5-6AC4-519C-7F7DAB2155EF}"/>
                </a:ext>
              </a:extLst>
            </p:cNvPr>
            <p:cNvSpPr/>
            <p:nvPr/>
          </p:nvSpPr>
          <p:spPr>
            <a:xfrm>
              <a:off x="5284371" y="3452039"/>
              <a:ext cx="895584" cy="895584"/>
            </a:xfrm>
            <a:prstGeom prst="ellipse">
              <a:avLst/>
            </a:prstGeom>
            <a:solidFill>
              <a:srgbClr val="BDDA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2DFD5D2-F1D7-4C5E-9AC5-FC1FFE3A5EBA}"/>
                </a:ext>
              </a:extLst>
            </p:cNvPr>
            <p:cNvSpPr/>
            <p:nvPr/>
          </p:nvSpPr>
          <p:spPr>
            <a:xfrm>
              <a:off x="7948248" y="3438889"/>
              <a:ext cx="895584" cy="895584"/>
            </a:xfrm>
            <a:prstGeom prst="ellipse">
              <a:avLst/>
            </a:prstGeom>
            <a:solidFill>
              <a:srgbClr val="BDDA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8AC854DC-BECC-3BB9-2430-4B42DD972FF6}"/>
                </a:ext>
              </a:extLst>
            </p:cNvPr>
            <p:cNvSpPr txBox="1"/>
            <p:nvPr/>
          </p:nvSpPr>
          <p:spPr>
            <a:xfrm>
              <a:off x="4910244" y="4412553"/>
              <a:ext cx="1672526" cy="1200329"/>
            </a:xfrm>
            <a:prstGeom prst="rect">
              <a:avLst/>
            </a:prstGeom>
            <a:noFill/>
          </p:spPr>
          <p:txBody>
            <a:bodyPr wrap="square" rtlCol="0">
              <a:spAutoFit/>
            </a:bodyPr>
            <a:lstStyle/>
            <a:p>
              <a:pPr algn="ctr"/>
              <a:r>
                <a:rPr lang="en-US" sz="1800" dirty="0">
                  <a:hlinkClick r:id="rId5">
                    <a:extLst>
                      <a:ext uri="{A12FA001-AC4F-418D-AE19-62706E023703}">
                        <ahyp:hlinkClr xmlns:ahyp="http://schemas.microsoft.com/office/drawing/2018/hyperlinkcolor" val="tx"/>
                      </a:ext>
                    </a:extLst>
                  </a:hlinkClick>
                </a:rPr>
                <a:t>Collegiate recovery innovation &amp; support </a:t>
              </a:r>
              <a:endParaRPr lang="en-US" sz="1800" dirty="0"/>
            </a:p>
          </p:txBody>
        </p:sp>
        <p:sp>
          <p:nvSpPr>
            <p:cNvPr id="37" name="TextBox 36">
              <a:extLst>
                <a:ext uri="{FF2B5EF4-FFF2-40B4-BE49-F238E27FC236}">
                  <a16:creationId xmlns:a16="http://schemas.microsoft.com/office/drawing/2014/main" id="{A6F51D3B-0E61-D918-86C8-28986CA8CDD7}"/>
                </a:ext>
              </a:extLst>
            </p:cNvPr>
            <p:cNvSpPr txBox="1"/>
            <p:nvPr/>
          </p:nvSpPr>
          <p:spPr>
            <a:xfrm>
              <a:off x="7495971" y="4412552"/>
              <a:ext cx="2049561" cy="1200329"/>
            </a:xfrm>
            <a:prstGeom prst="rect">
              <a:avLst/>
            </a:prstGeom>
            <a:noFill/>
          </p:spPr>
          <p:txBody>
            <a:bodyPr wrap="square" rtlCol="0">
              <a:spAutoFit/>
            </a:bodyPr>
            <a:lstStyle/>
            <a:p>
              <a:pPr algn="ctr"/>
              <a:r>
                <a:rPr lang="en-US" sz="1800" dirty="0">
                  <a:hlinkClick r:id="rId6">
                    <a:extLst>
                      <a:ext uri="{A12FA001-AC4F-418D-AE19-62706E023703}">
                        <ahyp:hlinkClr xmlns:ahyp="http://schemas.microsoft.com/office/drawing/2018/hyperlinkcolor" val="tx"/>
                      </a:ext>
                    </a:extLst>
                  </a:hlinkClick>
                </a:rPr>
                <a:t>New Journeys – First episode psychosis intervention</a:t>
              </a:r>
              <a:endParaRPr lang="en-US" sz="1800" dirty="0"/>
            </a:p>
          </p:txBody>
        </p:sp>
        <p:pic>
          <p:nvPicPr>
            <p:cNvPr id="47" name="Graphic 46" descr="Right Brain with solid fill">
              <a:extLst>
                <a:ext uri="{FF2B5EF4-FFF2-40B4-BE49-F238E27FC236}">
                  <a16:creationId xmlns:a16="http://schemas.microsoft.com/office/drawing/2014/main" id="{07233565-703C-1013-FD3A-1C365933C0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26330" y="3520921"/>
              <a:ext cx="731520" cy="731520"/>
            </a:xfrm>
            <a:prstGeom prst="rect">
              <a:avLst/>
            </a:prstGeom>
          </p:spPr>
        </p:pic>
        <p:pic>
          <p:nvPicPr>
            <p:cNvPr id="52" name="Graphic 51" descr="Graduation cap with solid fill">
              <a:extLst>
                <a:ext uri="{FF2B5EF4-FFF2-40B4-BE49-F238E27FC236}">
                  <a16:creationId xmlns:a16="http://schemas.microsoft.com/office/drawing/2014/main" id="{8A5CDF01-3021-2B83-2132-74FF16E5176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66403" y="3474436"/>
              <a:ext cx="731520" cy="731520"/>
            </a:xfrm>
            <a:prstGeom prst="rect">
              <a:avLst/>
            </a:prstGeom>
          </p:spPr>
        </p:pic>
        <p:pic>
          <p:nvPicPr>
            <p:cNvPr id="61" name="Graphic 60" descr="Neighborhood with solid fill">
              <a:extLst>
                <a:ext uri="{FF2B5EF4-FFF2-40B4-BE49-F238E27FC236}">
                  <a16:creationId xmlns:a16="http://schemas.microsoft.com/office/drawing/2014/main" id="{0B7B0646-F9EE-7C89-AB38-368AA7677A1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95910" y="3452039"/>
              <a:ext cx="731520" cy="731520"/>
            </a:xfrm>
            <a:prstGeom prst="rect">
              <a:avLst/>
            </a:prstGeom>
          </p:spPr>
        </p:pic>
      </p:grpSp>
    </p:spTree>
    <p:extLst>
      <p:ext uri="{BB962C8B-B14F-4D97-AF65-F5344CB8AC3E}">
        <p14:creationId xmlns:p14="http://schemas.microsoft.com/office/powerpoint/2010/main" val="1376920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5D0CD-7B76-2A44-CF98-14B9DA02B9F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F33A054-B165-BA4C-09FA-FF1215EBEFB3}"/>
              </a:ext>
            </a:extLst>
          </p:cNvPr>
          <p:cNvSpPr>
            <a:spLocks noGrp="1"/>
          </p:cNvSpPr>
          <p:nvPr>
            <p:ph type="title" idx="4294967295"/>
          </p:nvPr>
        </p:nvSpPr>
        <p:spPr>
          <a:xfrm>
            <a:off x="1209369" y="564588"/>
            <a:ext cx="6653506" cy="1057275"/>
          </a:xfrm>
        </p:spPr>
        <p:txBody>
          <a:bodyPr>
            <a:normAutofit fontScale="90000"/>
          </a:bodyPr>
          <a:lstStyle/>
          <a:p>
            <a:r>
              <a:rPr lang="en-US" dirty="0"/>
              <a:t>Across the lifespan continuum</a:t>
            </a:r>
          </a:p>
        </p:txBody>
      </p:sp>
      <p:grpSp>
        <p:nvGrpSpPr>
          <p:cNvPr id="55" name="Group 54">
            <a:extLst>
              <a:ext uri="{FF2B5EF4-FFF2-40B4-BE49-F238E27FC236}">
                <a16:creationId xmlns:a16="http://schemas.microsoft.com/office/drawing/2014/main" id="{808A37D1-6527-8883-B8C4-0CA78151934B}"/>
              </a:ext>
            </a:extLst>
          </p:cNvPr>
          <p:cNvGrpSpPr/>
          <p:nvPr/>
        </p:nvGrpSpPr>
        <p:grpSpPr>
          <a:xfrm>
            <a:off x="6582770" y="0"/>
            <a:ext cx="5718412" cy="2388358"/>
            <a:chOff x="6578221" y="0"/>
            <a:chExt cx="5718412" cy="2388358"/>
          </a:xfrm>
        </p:grpSpPr>
        <p:cxnSp>
          <p:nvCxnSpPr>
            <p:cNvPr id="61" name="Straight Connector 60">
              <a:extLst>
                <a:ext uri="{FF2B5EF4-FFF2-40B4-BE49-F238E27FC236}">
                  <a16:creationId xmlns:a16="http://schemas.microsoft.com/office/drawing/2014/main" id="{21D5A579-8F30-B82A-49EE-F61093A59EA4}"/>
                </a:ext>
              </a:extLst>
            </p:cNvPr>
            <p:cNvCxnSpPr/>
            <p:nvPr/>
          </p:nvCxnSpPr>
          <p:spPr>
            <a:xfrm>
              <a:off x="7069540" y="0"/>
              <a:ext cx="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8040653-1737-739E-9AD5-106E1C301868}"/>
                </a:ext>
              </a:extLst>
            </p:cNvPr>
            <p:cNvCxnSpPr/>
            <p:nvPr/>
          </p:nvCxnSpPr>
          <p:spPr>
            <a:xfrm>
              <a:off x="7083188" y="0"/>
              <a:ext cx="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AA2331A-B857-AC62-6260-248729445AFA}"/>
                </a:ext>
              </a:extLst>
            </p:cNvPr>
            <p:cNvCxnSpPr/>
            <p:nvPr/>
          </p:nvCxnSpPr>
          <p:spPr>
            <a:xfrm flipH="1">
              <a:off x="6578221" y="1023582"/>
              <a:ext cx="5613779" cy="1091821"/>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92C1C5A-20A4-8369-ABD4-1C8FE8EB8DDF}"/>
                </a:ext>
              </a:extLst>
            </p:cNvPr>
            <p:cNvCxnSpPr/>
            <p:nvPr/>
          </p:nvCxnSpPr>
          <p:spPr>
            <a:xfrm>
              <a:off x="7083188" y="0"/>
              <a:ext cx="245660" cy="150125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2F821E7-8F2B-58BB-1BAC-38722D49D5E0}"/>
                </a:ext>
              </a:extLst>
            </p:cNvPr>
            <p:cNvCxnSpPr>
              <a:cxnSpLocks/>
            </p:cNvCxnSpPr>
            <p:nvPr/>
          </p:nvCxnSpPr>
          <p:spPr>
            <a:xfrm flipV="1">
              <a:off x="6578221" y="0"/>
              <a:ext cx="750627" cy="2115403"/>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AEA0440-84F3-E3E7-6AEA-8B24721680ED}"/>
                </a:ext>
              </a:extLst>
            </p:cNvPr>
            <p:cNvCxnSpPr/>
            <p:nvPr/>
          </p:nvCxnSpPr>
          <p:spPr>
            <a:xfrm flipH="1">
              <a:off x="7328848" y="0"/>
              <a:ext cx="2374710" cy="150125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BB27B66-D929-6A82-321D-66579C310102}"/>
                </a:ext>
              </a:extLst>
            </p:cNvPr>
            <p:cNvCxnSpPr/>
            <p:nvPr/>
          </p:nvCxnSpPr>
          <p:spPr>
            <a:xfrm>
              <a:off x="9007522" y="0"/>
              <a:ext cx="95535" cy="9144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0D34F08-DDEB-0501-EB48-CEABB8EAD34C}"/>
                </a:ext>
              </a:extLst>
            </p:cNvPr>
            <p:cNvCxnSpPr>
              <a:cxnSpLocks/>
            </p:cNvCxnSpPr>
            <p:nvPr/>
          </p:nvCxnSpPr>
          <p:spPr>
            <a:xfrm flipH="1">
              <a:off x="9103057" y="0"/>
              <a:ext cx="2169994" cy="9144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92B1A4F-7F91-DD59-6648-3FF2D209C272}"/>
                </a:ext>
              </a:extLst>
            </p:cNvPr>
            <p:cNvCxnSpPr/>
            <p:nvPr/>
          </p:nvCxnSpPr>
          <p:spPr>
            <a:xfrm>
              <a:off x="10345003" y="0"/>
              <a:ext cx="1846997" cy="150125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805DE58-3AD3-0F81-C2C0-45E0A55AF5BF}"/>
                </a:ext>
              </a:extLst>
            </p:cNvPr>
            <p:cNvCxnSpPr/>
            <p:nvPr/>
          </p:nvCxnSpPr>
          <p:spPr>
            <a:xfrm>
              <a:off x="11532358" y="0"/>
              <a:ext cx="95535" cy="238835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6F6D0A2-8564-24EB-6B61-39AF4F73A853}"/>
                </a:ext>
              </a:extLst>
            </p:cNvPr>
            <p:cNvCxnSpPr/>
            <p:nvPr/>
          </p:nvCxnSpPr>
          <p:spPr>
            <a:xfrm flipH="1">
              <a:off x="11614245" y="1501254"/>
              <a:ext cx="577755" cy="88710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802F3E4-768E-2E6B-923D-9E983ACBCCA7}"/>
                </a:ext>
              </a:extLst>
            </p:cNvPr>
            <p:cNvCxnSpPr/>
            <p:nvPr/>
          </p:nvCxnSpPr>
          <p:spPr>
            <a:xfrm>
              <a:off x="11764370" y="0"/>
              <a:ext cx="532263" cy="4572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a16="http://schemas.microsoft.com/office/drawing/2014/main" id="{54916F02-5CCD-98DF-B890-11701CC7FC7F}"/>
              </a:ext>
            </a:extLst>
          </p:cNvPr>
          <p:cNvGrpSpPr/>
          <p:nvPr/>
        </p:nvGrpSpPr>
        <p:grpSpPr>
          <a:xfrm>
            <a:off x="-8571" y="2497540"/>
            <a:ext cx="12209142" cy="2913019"/>
            <a:chOff x="-51752" y="2164002"/>
            <a:chExt cx="12209142" cy="2913019"/>
          </a:xfrm>
        </p:grpSpPr>
        <p:sp>
          <p:nvSpPr>
            <p:cNvPr id="3" name="Rectangle: Rounded Corners 2">
              <a:extLst>
                <a:ext uri="{FF2B5EF4-FFF2-40B4-BE49-F238E27FC236}">
                  <a16:creationId xmlns:a16="http://schemas.microsoft.com/office/drawing/2014/main" id="{18E6C4DE-1650-C94D-3A9F-47ED1B217AB6}"/>
                </a:ext>
              </a:extLst>
            </p:cNvPr>
            <p:cNvSpPr/>
            <p:nvPr/>
          </p:nvSpPr>
          <p:spPr>
            <a:xfrm>
              <a:off x="78659" y="3531611"/>
              <a:ext cx="11906864" cy="134935"/>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9A2E1DD-9851-88F7-DE22-220D9AC414C9}"/>
                </a:ext>
              </a:extLst>
            </p:cNvPr>
            <p:cNvSpPr txBox="1"/>
            <p:nvPr/>
          </p:nvSpPr>
          <p:spPr>
            <a:xfrm>
              <a:off x="-51752" y="4131592"/>
              <a:ext cx="1672526" cy="646331"/>
            </a:xfrm>
            <a:prstGeom prst="rect">
              <a:avLst/>
            </a:prstGeom>
            <a:noFill/>
          </p:spPr>
          <p:txBody>
            <a:bodyPr wrap="square" rtlCol="0">
              <a:spAutoFit/>
            </a:bodyPr>
            <a:lstStyle/>
            <a:p>
              <a:pPr algn="ctr"/>
              <a:r>
                <a:rPr lang="en-US" sz="1800" dirty="0">
                  <a:hlinkClick r:id="rId3">
                    <a:extLst>
                      <a:ext uri="{A12FA001-AC4F-418D-AE19-62706E023703}">
                        <ahyp:hlinkClr xmlns:ahyp="http://schemas.microsoft.com/office/drawing/2018/hyperlinkcolor" val="tx"/>
                      </a:ext>
                    </a:extLst>
                  </a:hlinkClick>
                </a:rPr>
                <a:t>Trauma informed care</a:t>
              </a:r>
              <a:endParaRPr lang="en-US" sz="1800" dirty="0"/>
            </a:p>
          </p:txBody>
        </p:sp>
        <p:sp>
          <p:nvSpPr>
            <p:cNvPr id="7" name="Oval 6">
              <a:extLst>
                <a:ext uri="{FF2B5EF4-FFF2-40B4-BE49-F238E27FC236}">
                  <a16:creationId xmlns:a16="http://schemas.microsoft.com/office/drawing/2014/main" id="{805FD22D-D318-F368-D0B4-E088D1CFE0B2}"/>
                </a:ext>
              </a:extLst>
            </p:cNvPr>
            <p:cNvSpPr/>
            <p:nvPr/>
          </p:nvSpPr>
          <p:spPr>
            <a:xfrm>
              <a:off x="1841950" y="3155211"/>
              <a:ext cx="895584" cy="895584"/>
            </a:xfrm>
            <a:prstGeom prst="ellipse">
              <a:avLst/>
            </a:prstGeom>
            <a:solidFill>
              <a:srgbClr val="9C5B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6438D00-682D-568D-7C31-5618E0D9171A}"/>
                </a:ext>
              </a:extLst>
            </p:cNvPr>
            <p:cNvSpPr/>
            <p:nvPr/>
          </p:nvSpPr>
          <p:spPr>
            <a:xfrm>
              <a:off x="4852412" y="3156249"/>
              <a:ext cx="895584" cy="895584"/>
            </a:xfrm>
            <a:prstGeom prst="ellipse">
              <a:avLst/>
            </a:prstGeom>
            <a:solidFill>
              <a:srgbClr val="9C5B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66F753F6-ECF8-82FC-134C-6642BE79E7E2}"/>
                </a:ext>
              </a:extLst>
            </p:cNvPr>
            <p:cNvSpPr/>
            <p:nvPr/>
          </p:nvSpPr>
          <p:spPr>
            <a:xfrm>
              <a:off x="6357643" y="3173007"/>
              <a:ext cx="895584" cy="895584"/>
            </a:xfrm>
            <a:prstGeom prst="ellipse">
              <a:avLst/>
            </a:prstGeom>
            <a:solidFill>
              <a:srgbClr val="9C5B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44340781-E4E3-0EC9-0FB3-9801E0E7F997}"/>
                </a:ext>
              </a:extLst>
            </p:cNvPr>
            <p:cNvSpPr/>
            <p:nvPr/>
          </p:nvSpPr>
          <p:spPr>
            <a:xfrm>
              <a:off x="7862874" y="3151286"/>
              <a:ext cx="895584" cy="895584"/>
            </a:xfrm>
            <a:prstGeom prst="ellipse">
              <a:avLst/>
            </a:prstGeom>
            <a:solidFill>
              <a:srgbClr val="9C5B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9D910BF4-41D2-A5FE-420E-FD857D58ED19}"/>
                </a:ext>
              </a:extLst>
            </p:cNvPr>
            <p:cNvSpPr txBox="1"/>
            <p:nvPr/>
          </p:nvSpPr>
          <p:spPr>
            <a:xfrm>
              <a:off x="1474916" y="2164002"/>
              <a:ext cx="1774540" cy="923330"/>
            </a:xfrm>
            <a:prstGeom prst="rect">
              <a:avLst/>
            </a:prstGeom>
            <a:noFill/>
          </p:spPr>
          <p:txBody>
            <a:bodyPr wrap="square" rtlCol="0">
              <a:spAutoFit/>
            </a:bodyPr>
            <a:lstStyle/>
            <a:p>
              <a:pPr algn="ctr"/>
              <a:r>
                <a:rPr lang="en-US" sz="1800" dirty="0">
                  <a:hlinkClick r:id="rId4">
                    <a:extLst>
                      <a:ext uri="{A12FA001-AC4F-418D-AE19-62706E023703}">
                        <ahyp:hlinkClr xmlns:ahyp="http://schemas.microsoft.com/office/drawing/2018/hyperlinkcolor" val="tx"/>
                      </a:ext>
                    </a:extLst>
                  </a:hlinkClick>
                </a:rPr>
                <a:t>Center of Parent Excellence (COPE) program</a:t>
              </a:r>
              <a:endParaRPr lang="en-US" sz="1800" dirty="0"/>
            </a:p>
          </p:txBody>
        </p:sp>
        <p:sp>
          <p:nvSpPr>
            <p:cNvPr id="109" name="TextBox 108">
              <a:extLst>
                <a:ext uri="{FF2B5EF4-FFF2-40B4-BE49-F238E27FC236}">
                  <a16:creationId xmlns:a16="http://schemas.microsoft.com/office/drawing/2014/main" id="{E92A8B44-CAFC-2089-E12E-05D0060DBE43}"/>
                </a:ext>
              </a:extLst>
            </p:cNvPr>
            <p:cNvSpPr txBox="1"/>
            <p:nvPr/>
          </p:nvSpPr>
          <p:spPr>
            <a:xfrm>
              <a:off x="2770192" y="4068591"/>
              <a:ext cx="2049561" cy="923330"/>
            </a:xfrm>
            <a:prstGeom prst="rect">
              <a:avLst/>
            </a:prstGeom>
            <a:noFill/>
          </p:spPr>
          <p:txBody>
            <a:bodyPr wrap="square" rtlCol="0">
              <a:spAutoFit/>
            </a:bodyPr>
            <a:lstStyle/>
            <a:p>
              <a:pPr algn="ctr"/>
              <a:r>
                <a:rPr lang="en-US" sz="1800" dirty="0">
                  <a:solidFill>
                    <a:srgbClr val="000000"/>
                  </a:solidFill>
                </a:rPr>
                <a:t>Early intervention through recovery supports</a:t>
              </a:r>
            </a:p>
          </p:txBody>
        </p:sp>
        <p:sp>
          <p:nvSpPr>
            <p:cNvPr id="110" name="TextBox 109">
              <a:extLst>
                <a:ext uri="{FF2B5EF4-FFF2-40B4-BE49-F238E27FC236}">
                  <a16:creationId xmlns:a16="http://schemas.microsoft.com/office/drawing/2014/main" id="{A1F40C48-245A-0168-7071-D1546CD32214}"/>
                </a:ext>
              </a:extLst>
            </p:cNvPr>
            <p:cNvSpPr txBox="1"/>
            <p:nvPr/>
          </p:nvSpPr>
          <p:spPr>
            <a:xfrm>
              <a:off x="4214938" y="2176845"/>
              <a:ext cx="2118829" cy="923330"/>
            </a:xfrm>
            <a:prstGeom prst="rect">
              <a:avLst/>
            </a:prstGeom>
            <a:noFill/>
          </p:spPr>
          <p:txBody>
            <a:bodyPr wrap="square" rtlCol="0">
              <a:spAutoFit/>
            </a:bodyPr>
            <a:lstStyle/>
            <a:p>
              <a:pPr algn="ctr"/>
              <a:r>
                <a:rPr lang="en-US" sz="1800" dirty="0">
                  <a:hlinkClick r:id="rId5">
                    <a:extLst>
                      <a:ext uri="{A12FA001-AC4F-418D-AE19-62706E023703}">
                        <ahyp:hlinkClr xmlns:ahyp="http://schemas.microsoft.com/office/drawing/2018/hyperlinkcolor" val="tx"/>
                      </a:ext>
                    </a:extLst>
                  </a:hlinkClick>
                </a:rPr>
                <a:t>Family Youth System Partner Round Tables (FYSPRT)</a:t>
              </a:r>
              <a:endParaRPr lang="en-US" sz="1800" dirty="0"/>
            </a:p>
          </p:txBody>
        </p:sp>
        <p:sp>
          <p:nvSpPr>
            <p:cNvPr id="111" name="TextBox 110">
              <a:extLst>
                <a:ext uri="{FF2B5EF4-FFF2-40B4-BE49-F238E27FC236}">
                  <a16:creationId xmlns:a16="http://schemas.microsoft.com/office/drawing/2014/main" id="{C4012EA0-669A-0DF2-9D76-3A254EF02446}"/>
                </a:ext>
              </a:extLst>
            </p:cNvPr>
            <p:cNvSpPr txBox="1"/>
            <p:nvPr/>
          </p:nvSpPr>
          <p:spPr>
            <a:xfrm>
              <a:off x="5717032" y="4153691"/>
              <a:ext cx="2245805" cy="923330"/>
            </a:xfrm>
            <a:prstGeom prst="rect">
              <a:avLst/>
            </a:prstGeom>
            <a:noFill/>
          </p:spPr>
          <p:txBody>
            <a:bodyPr wrap="square" rtlCol="0">
              <a:spAutoFit/>
            </a:bodyPr>
            <a:lstStyle/>
            <a:p>
              <a:pPr algn="ctr"/>
              <a:r>
                <a:rPr lang="en-US" sz="1800" dirty="0">
                  <a:hlinkClick r:id="rId6">
                    <a:extLst>
                      <a:ext uri="{A12FA001-AC4F-418D-AE19-62706E023703}">
                        <ahyp:hlinkClr xmlns:ahyp="http://schemas.microsoft.com/office/drawing/2018/hyperlinkcolor" val="tx"/>
                      </a:ext>
                    </a:extLst>
                  </a:hlinkClick>
                </a:rPr>
                <a:t>Substance use disorder support </a:t>
              </a:r>
              <a:r>
                <a:rPr lang="en-US" sz="1800" dirty="0">
                  <a:hlinkClick r:id="rId7">
                    <a:extLst>
                      <a:ext uri="{A12FA001-AC4F-418D-AE19-62706E023703}">
                        <ahyp:hlinkClr xmlns:ahyp="http://schemas.microsoft.com/office/drawing/2018/hyperlinkcolor" val="tx"/>
                      </a:ext>
                    </a:extLst>
                  </a:hlinkClick>
                </a:rPr>
                <a:t>&amp; education for families</a:t>
              </a:r>
              <a:endParaRPr lang="en-US" sz="1800" dirty="0"/>
            </a:p>
          </p:txBody>
        </p:sp>
        <p:sp>
          <p:nvSpPr>
            <p:cNvPr id="112" name="Oval 111">
              <a:extLst>
                <a:ext uri="{FF2B5EF4-FFF2-40B4-BE49-F238E27FC236}">
                  <a16:creationId xmlns:a16="http://schemas.microsoft.com/office/drawing/2014/main" id="{01820E2A-3A6E-85D1-6663-B98CD47C1431}"/>
                </a:ext>
              </a:extLst>
            </p:cNvPr>
            <p:cNvSpPr/>
            <p:nvPr/>
          </p:nvSpPr>
          <p:spPr>
            <a:xfrm>
              <a:off x="9368105" y="3173007"/>
              <a:ext cx="895584" cy="895584"/>
            </a:xfrm>
            <a:prstGeom prst="ellipse">
              <a:avLst/>
            </a:prstGeom>
            <a:solidFill>
              <a:srgbClr val="9C5B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F7063775-C493-9B79-C3C9-3AA1DE5BB72C}"/>
                </a:ext>
              </a:extLst>
            </p:cNvPr>
            <p:cNvSpPr/>
            <p:nvPr/>
          </p:nvSpPr>
          <p:spPr>
            <a:xfrm>
              <a:off x="336719" y="3151286"/>
              <a:ext cx="895584" cy="895584"/>
            </a:xfrm>
            <a:prstGeom prst="ellipse">
              <a:avLst/>
            </a:prstGeom>
            <a:solidFill>
              <a:srgbClr val="9C5B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1389977E-2D69-A0EF-A72A-50F8D9D03509}"/>
                </a:ext>
              </a:extLst>
            </p:cNvPr>
            <p:cNvSpPr/>
            <p:nvPr/>
          </p:nvSpPr>
          <p:spPr>
            <a:xfrm>
              <a:off x="3347181" y="3151286"/>
              <a:ext cx="895584" cy="895584"/>
            </a:xfrm>
            <a:prstGeom prst="ellipse">
              <a:avLst/>
            </a:prstGeom>
            <a:solidFill>
              <a:srgbClr val="9C5B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B381998C-5C3A-FA30-7E59-4AE6EDF4D428}"/>
                </a:ext>
              </a:extLst>
            </p:cNvPr>
            <p:cNvSpPr/>
            <p:nvPr/>
          </p:nvSpPr>
          <p:spPr>
            <a:xfrm>
              <a:off x="10873335" y="3173007"/>
              <a:ext cx="895584" cy="895584"/>
            </a:xfrm>
            <a:prstGeom prst="ellipse">
              <a:avLst/>
            </a:prstGeom>
            <a:solidFill>
              <a:srgbClr val="9C5B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a:extLst>
                <a:ext uri="{FF2B5EF4-FFF2-40B4-BE49-F238E27FC236}">
                  <a16:creationId xmlns:a16="http://schemas.microsoft.com/office/drawing/2014/main" id="{C6F1173C-533E-C3DC-3A4F-7E7849275AA9}"/>
                </a:ext>
              </a:extLst>
            </p:cNvPr>
            <p:cNvSpPr txBox="1"/>
            <p:nvPr/>
          </p:nvSpPr>
          <p:spPr>
            <a:xfrm>
              <a:off x="10484864" y="2457517"/>
              <a:ext cx="1672526" cy="646331"/>
            </a:xfrm>
            <a:prstGeom prst="rect">
              <a:avLst/>
            </a:prstGeom>
            <a:noFill/>
          </p:spPr>
          <p:txBody>
            <a:bodyPr wrap="square" rtlCol="0">
              <a:spAutoFit/>
            </a:bodyPr>
            <a:lstStyle/>
            <a:p>
              <a:pPr algn="ctr"/>
              <a:r>
                <a:rPr lang="en-US" sz="1800" dirty="0">
                  <a:solidFill>
                    <a:srgbClr val="000000"/>
                  </a:solidFill>
                </a:rPr>
                <a:t>Peer development</a:t>
              </a:r>
            </a:p>
          </p:txBody>
        </p:sp>
        <p:sp>
          <p:nvSpPr>
            <p:cNvPr id="122" name="TextBox 121">
              <a:extLst>
                <a:ext uri="{FF2B5EF4-FFF2-40B4-BE49-F238E27FC236}">
                  <a16:creationId xmlns:a16="http://schemas.microsoft.com/office/drawing/2014/main" id="{2EC70A1A-3D90-2FA5-96DF-58309D877765}"/>
                </a:ext>
              </a:extLst>
            </p:cNvPr>
            <p:cNvSpPr txBox="1"/>
            <p:nvPr/>
          </p:nvSpPr>
          <p:spPr>
            <a:xfrm>
              <a:off x="8912606" y="4206252"/>
              <a:ext cx="1960729" cy="646331"/>
            </a:xfrm>
            <a:prstGeom prst="rect">
              <a:avLst/>
            </a:prstGeom>
            <a:noFill/>
          </p:spPr>
          <p:txBody>
            <a:bodyPr wrap="square" rtlCol="0">
              <a:spAutoFit/>
            </a:bodyPr>
            <a:lstStyle/>
            <a:p>
              <a:pPr algn="ctr"/>
              <a:r>
                <a:rPr lang="en-US" sz="1800" dirty="0">
                  <a:hlinkClick r:id="rId8">
                    <a:extLst>
                      <a:ext uri="{A12FA001-AC4F-418D-AE19-62706E023703}">
                        <ahyp:hlinkClr xmlns:ahyp="http://schemas.microsoft.com/office/drawing/2018/hyperlinkcolor" val="tx"/>
                      </a:ext>
                    </a:extLst>
                  </a:hlinkClick>
                </a:rPr>
                <a:t>Kid’s Mental Health Washington</a:t>
              </a:r>
              <a:endParaRPr lang="en-US" sz="1800" dirty="0"/>
            </a:p>
          </p:txBody>
        </p:sp>
        <p:sp>
          <p:nvSpPr>
            <p:cNvPr id="123" name="TextBox 122">
              <a:extLst>
                <a:ext uri="{FF2B5EF4-FFF2-40B4-BE49-F238E27FC236}">
                  <a16:creationId xmlns:a16="http://schemas.microsoft.com/office/drawing/2014/main" id="{46576349-824E-708A-8608-C8379FF0057B}"/>
                </a:ext>
              </a:extLst>
            </p:cNvPr>
            <p:cNvSpPr txBox="1"/>
            <p:nvPr/>
          </p:nvSpPr>
          <p:spPr>
            <a:xfrm>
              <a:off x="7299249" y="2206236"/>
              <a:ext cx="2118830" cy="923330"/>
            </a:xfrm>
            <a:prstGeom prst="rect">
              <a:avLst/>
            </a:prstGeom>
            <a:noFill/>
          </p:spPr>
          <p:txBody>
            <a:bodyPr wrap="square" rtlCol="0">
              <a:spAutoFit/>
            </a:bodyPr>
            <a:lstStyle/>
            <a:p>
              <a:pPr algn="ctr"/>
              <a:r>
                <a:rPr lang="en-US" sz="1800" dirty="0">
                  <a:hlinkClick r:id="rId9">
                    <a:extLst>
                      <a:ext uri="{A12FA001-AC4F-418D-AE19-62706E023703}">
                        <ahyp:hlinkClr xmlns:ahyp="http://schemas.microsoft.com/office/drawing/2018/hyperlinkcolor" val="tx"/>
                      </a:ext>
                    </a:extLst>
                  </a:hlinkClick>
                </a:rPr>
                <a:t>Youth Mobile Response Stabilization services</a:t>
              </a:r>
              <a:endParaRPr lang="en-US" sz="1800" dirty="0"/>
            </a:p>
          </p:txBody>
        </p:sp>
        <p:pic>
          <p:nvPicPr>
            <p:cNvPr id="125" name="Graphic 124" descr="Badge Heart with solid fill">
              <a:extLst>
                <a:ext uri="{FF2B5EF4-FFF2-40B4-BE49-F238E27FC236}">
                  <a16:creationId xmlns:a16="http://schemas.microsoft.com/office/drawing/2014/main" id="{B454B389-24B8-23DA-4E19-F1ACE457F2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8751" y="3233318"/>
              <a:ext cx="731520" cy="731520"/>
            </a:xfrm>
            <a:prstGeom prst="rect">
              <a:avLst/>
            </a:prstGeom>
          </p:spPr>
        </p:pic>
        <p:pic>
          <p:nvPicPr>
            <p:cNvPr id="127" name="Graphic 126" descr="Trophy with solid fill">
              <a:extLst>
                <a:ext uri="{FF2B5EF4-FFF2-40B4-BE49-F238E27FC236}">
                  <a16:creationId xmlns:a16="http://schemas.microsoft.com/office/drawing/2014/main" id="{5564FC88-3DC6-F0C3-BF85-724BA4FA8EA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945077" y="3233318"/>
              <a:ext cx="731520" cy="731520"/>
            </a:xfrm>
            <a:prstGeom prst="rect">
              <a:avLst/>
            </a:prstGeom>
          </p:spPr>
        </p:pic>
        <p:pic>
          <p:nvPicPr>
            <p:cNvPr id="129" name="Graphic 128" descr="Puzzle outline">
              <a:extLst>
                <a:ext uri="{FF2B5EF4-FFF2-40B4-BE49-F238E27FC236}">
                  <a16:creationId xmlns:a16="http://schemas.microsoft.com/office/drawing/2014/main" id="{FB2CD25C-0B25-94BF-605F-561D76977A6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429212" y="3246159"/>
              <a:ext cx="731520" cy="731520"/>
            </a:xfrm>
            <a:prstGeom prst="rect">
              <a:avLst/>
            </a:prstGeom>
          </p:spPr>
        </p:pic>
        <p:pic>
          <p:nvPicPr>
            <p:cNvPr id="130" name="Graphic 129" descr="Right Brain with solid fill">
              <a:extLst>
                <a:ext uri="{FF2B5EF4-FFF2-40B4-BE49-F238E27FC236}">
                  <a16:creationId xmlns:a16="http://schemas.microsoft.com/office/drawing/2014/main" id="{3CFCE8A3-F899-7DBB-6DED-859259985E1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908592" y="3233318"/>
              <a:ext cx="731520" cy="731520"/>
            </a:xfrm>
            <a:prstGeom prst="rect">
              <a:avLst/>
            </a:prstGeom>
          </p:spPr>
        </p:pic>
        <p:pic>
          <p:nvPicPr>
            <p:cNvPr id="132" name="Graphic 131" descr="Comment Heart with solid fill">
              <a:extLst>
                <a:ext uri="{FF2B5EF4-FFF2-40B4-BE49-F238E27FC236}">
                  <a16:creationId xmlns:a16="http://schemas.microsoft.com/office/drawing/2014/main" id="{25E51961-D6E0-A312-9C55-B7724ABB372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460770" y="3280667"/>
              <a:ext cx="731520" cy="731520"/>
            </a:xfrm>
            <a:prstGeom prst="rect">
              <a:avLst/>
            </a:prstGeom>
          </p:spPr>
        </p:pic>
        <p:pic>
          <p:nvPicPr>
            <p:cNvPr id="134" name="Graphic 133" descr="Car with solid fill">
              <a:extLst>
                <a:ext uri="{FF2B5EF4-FFF2-40B4-BE49-F238E27FC236}">
                  <a16:creationId xmlns:a16="http://schemas.microsoft.com/office/drawing/2014/main" id="{8C6328EE-430A-E286-257F-E5CE3BC1D9D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992904" y="3186334"/>
              <a:ext cx="731520" cy="731520"/>
            </a:xfrm>
            <a:prstGeom prst="rect">
              <a:avLst/>
            </a:prstGeom>
          </p:spPr>
        </p:pic>
        <p:pic>
          <p:nvPicPr>
            <p:cNvPr id="136" name="Graphic 135" descr="Plant with solid fill">
              <a:extLst>
                <a:ext uri="{FF2B5EF4-FFF2-40B4-BE49-F238E27FC236}">
                  <a16:creationId xmlns:a16="http://schemas.microsoft.com/office/drawing/2014/main" id="{8F081985-C6C0-638D-FAA0-82A65CDFB7FC}"/>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389659" y="3246159"/>
              <a:ext cx="731520" cy="731520"/>
            </a:xfrm>
            <a:prstGeom prst="rect">
              <a:avLst/>
            </a:prstGeom>
          </p:spPr>
        </p:pic>
        <p:pic>
          <p:nvPicPr>
            <p:cNvPr id="140" name="Graphic 139" descr="Gears with solid fill">
              <a:extLst>
                <a:ext uri="{FF2B5EF4-FFF2-40B4-BE49-F238E27FC236}">
                  <a16:creationId xmlns:a16="http://schemas.microsoft.com/office/drawing/2014/main" id="{DF6DD987-4F49-F41C-9EEF-F06AB1368D7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0979969" y="3232626"/>
              <a:ext cx="731520" cy="731520"/>
            </a:xfrm>
            <a:prstGeom prst="rect">
              <a:avLst/>
            </a:prstGeom>
          </p:spPr>
        </p:pic>
      </p:grpSp>
    </p:spTree>
    <p:extLst>
      <p:ext uri="{BB962C8B-B14F-4D97-AF65-F5344CB8AC3E}">
        <p14:creationId xmlns:p14="http://schemas.microsoft.com/office/powerpoint/2010/main" val="1496739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5CC34-A39A-0706-1AEF-3959FB5015C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339D03-DDC6-2DD0-61B0-66657C445A8E}"/>
              </a:ext>
            </a:extLst>
          </p:cNvPr>
          <p:cNvSpPr>
            <a:spLocks noGrp="1"/>
          </p:cNvSpPr>
          <p:nvPr>
            <p:ph type="sldNum" sz="quarter" idx="12"/>
          </p:nvPr>
        </p:nvSpPr>
        <p:spPr/>
        <p:txBody>
          <a:bodyPr/>
          <a:lstStyle/>
          <a:p>
            <a:fld id="{8F0AB5D1-9059-428D-ACFC-BA1258997AE0}" type="slidenum">
              <a:rPr lang="en-US" smtClean="0"/>
              <a:pPr/>
              <a:t>13</a:t>
            </a:fld>
            <a:endParaRPr lang="en-US" dirty="0"/>
          </a:p>
        </p:txBody>
      </p:sp>
      <p:sp>
        <p:nvSpPr>
          <p:cNvPr id="2" name="Title 1">
            <a:extLst>
              <a:ext uri="{FF2B5EF4-FFF2-40B4-BE49-F238E27FC236}">
                <a16:creationId xmlns:a16="http://schemas.microsoft.com/office/drawing/2014/main" id="{1E424420-0307-E6CE-64F2-751E21B584D0}"/>
              </a:ext>
            </a:extLst>
          </p:cNvPr>
          <p:cNvSpPr>
            <a:spLocks noGrp="1"/>
          </p:cNvSpPr>
          <p:nvPr>
            <p:ph type="title" idx="4294967295"/>
          </p:nvPr>
        </p:nvSpPr>
        <p:spPr>
          <a:xfrm>
            <a:off x="1232452" y="587603"/>
            <a:ext cx="10888663" cy="1057275"/>
          </a:xfrm>
        </p:spPr>
        <p:txBody>
          <a:bodyPr>
            <a:normAutofit/>
          </a:bodyPr>
          <a:lstStyle/>
          <a:p>
            <a:r>
              <a:rPr lang="en-US" dirty="0"/>
              <a:t>Meeting people where they are</a:t>
            </a:r>
          </a:p>
        </p:txBody>
      </p:sp>
      <p:grpSp>
        <p:nvGrpSpPr>
          <p:cNvPr id="43" name="Group 42">
            <a:extLst>
              <a:ext uri="{FF2B5EF4-FFF2-40B4-BE49-F238E27FC236}">
                <a16:creationId xmlns:a16="http://schemas.microsoft.com/office/drawing/2014/main" id="{03230A65-3293-FB53-BD93-187EED9CC93C}"/>
              </a:ext>
            </a:extLst>
          </p:cNvPr>
          <p:cNvGrpSpPr/>
          <p:nvPr/>
        </p:nvGrpSpPr>
        <p:grpSpPr>
          <a:xfrm>
            <a:off x="2051630" y="2107293"/>
            <a:ext cx="8088740" cy="3841277"/>
            <a:chOff x="1691329" y="2093874"/>
            <a:chExt cx="8088740" cy="3841277"/>
          </a:xfrm>
        </p:grpSpPr>
        <p:sp>
          <p:nvSpPr>
            <p:cNvPr id="4" name="Oval 3">
              <a:extLst>
                <a:ext uri="{FF2B5EF4-FFF2-40B4-BE49-F238E27FC236}">
                  <a16:creationId xmlns:a16="http://schemas.microsoft.com/office/drawing/2014/main" id="{6DB70D58-9088-1EAC-819A-C40C0F35CB96}"/>
                </a:ext>
              </a:extLst>
            </p:cNvPr>
            <p:cNvSpPr/>
            <p:nvPr/>
          </p:nvSpPr>
          <p:spPr>
            <a:xfrm>
              <a:off x="2120342" y="2144621"/>
              <a:ext cx="895584" cy="8955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5F86AB3-FB0C-682C-4C0B-43F48BB2DFFC}"/>
                </a:ext>
              </a:extLst>
            </p:cNvPr>
            <p:cNvSpPr/>
            <p:nvPr/>
          </p:nvSpPr>
          <p:spPr>
            <a:xfrm>
              <a:off x="4220286" y="2136035"/>
              <a:ext cx="895584" cy="8955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8EA668A-4463-50B2-D4A2-1524F58BB20F}"/>
                </a:ext>
              </a:extLst>
            </p:cNvPr>
            <p:cNvSpPr/>
            <p:nvPr/>
          </p:nvSpPr>
          <p:spPr>
            <a:xfrm>
              <a:off x="6314115" y="2144621"/>
              <a:ext cx="895584" cy="8955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0DA567D-485C-B9CC-EFEC-39AB65342BD9}"/>
                </a:ext>
              </a:extLst>
            </p:cNvPr>
            <p:cNvSpPr/>
            <p:nvPr/>
          </p:nvSpPr>
          <p:spPr>
            <a:xfrm>
              <a:off x="8496014" y="2156260"/>
              <a:ext cx="895584" cy="8955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B1942CF-52A5-46D1-95C8-C23BE7929CFE}"/>
                </a:ext>
              </a:extLst>
            </p:cNvPr>
            <p:cNvSpPr/>
            <p:nvPr/>
          </p:nvSpPr>
          <p:spPr>
            <a:xfrm>
              <a:off x="3143547" y="5030159"/>
              <a:ext cx="895584" cy="8955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7D9CA69-F7B1-B37C-1725-C9F352A9762E}"/>
                </a:ext>
              </a:extLst>
            </p:cNvPr>
            <p:cNvSpPr/>
            <p:nvPr/>
          </p:nvSpPr>
          <p:spPr>
            <a:xfrm>
              <a:off x="5257268" y="5021219"/>
              <a:ext cx="895584" cy="8955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671DFD7-4DBA-821C-4946-E6A2B46681E5}"/>
                </a:ext>
              </a:extLst>
            </p:cNvPr>
            <p:cNvSpPr/>
            <p:nvPr/>
          </p:nvSpPr>
          <p:spPr>
            <a:xfrm>
              <a:off x="7420017" y="5011811"/>
              <a:ext cx="895584" cy="8955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0492759-2DD7-EE33-C8E6-C36C627E8F49}"/>
                </a:ext>
              </a:extLst>
            </p:cNvPr>
            <p:cNvSpPr/>
            <p:nvPr/>
          </p:nvSpPr>
          <p:spPr>
            <a:xfrm>
              <a:off x="1888435" y="3947232"/>
              <a:ext cx="7841974" cy="11927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2889608C-D285-C860-CB1C-437C09C61F61}"/>
                </a:ext>
              </a:extLst>
            </p:cNvPr>
            <p:cNvCxnSpPr/>
            <p:nvPr/>
          </p:nvCxnSpPr>
          <p:spPr>
            <a:xfrm>
              <a:off x="2574235" y="3677478"/>
              <a:ext cx="0" cy="26975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FE9578-7E7C-CD27-C016-B167DE6063ED}"/>
                </a:ext>
              </a:extLst>
            </p:cNvPr>
            <p:cNvCxnSpPr/>
            <p:nvPr/>
          </p:nvCxnSpPr>
          <p:spPr>
            <a:xfrm>
              <a:off x="3591339" y="4066502"/>
              <a:ext cx="0" cy="26975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EB7F5B2-952C-79FB-01F7-71B416160DAD}"/>
                </a:ext>
              </a:extLst>
            </p:cNvPr>
            <p:cNvCxnSpPr/>
            <p:nvPr/>
          </p:nvCxnSpPr>
          <p:spPr>
            <a:xfrm>
              <a:off x="4668078" y="3677478"/>
              <a:ext cx="0" cy="26975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3DACFCE-C067-BA7D-04A5-1940DE42C1E1}"/>
                </a:ext>
              </a:extLst>
            </p:cNvPr>
            <p:cNvCxnSpPr/>
            <p:nvPr/>
          </p:nvCxnSpPr>
          <p:spPr>
            <a:xfrm>
              <a:off x="5705061" y="4066502"/>
              <a:ext cx="0" cy="26975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6D4304F-41C6-2F4A-BC26-6926579B51A9}"/>
                </a:ext>
              </a:extLst>
            </p:cNvPr>
            <p:cNvCxnSpPr/>
            <p:nvPr/>
          </p:nvCxnSpPr>
          <p:spPr>
            <a:xfrm>
              <a:off x="7813738" y="4066502"/>
              <a:ext cx="0" cy="26975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8E58433-578F-6EE4-2BBF-CD1704140F9E}"/>
                </a:ext>
              </a:extLst>
            </p:cNvPr>
            <p:cNvCxnSpPr/>
            <p:nvPr/>
          </p:nvCxnSpPr>
          <p:spPr>
            <a:xfrm>
              <a:off x="8948381" y="3683146"/>
              <a:ext cx="0" cy="26975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516B5B5-A2FD-146D-7BF7-5FDD25CF4019}"/>
                </a:ext>
              </a:extLst>
            </p:cNvPr>
            <p:cNvSpPr txBox="1"/>
            <p:nvPr/>
          </p:nvSpPr>
          <p:spPr>
            <a:xfrm>
              <a:off x="1691329" y="3044402"/>
              <a:ext cx="1672526" cy="646331"/>
            </a:xfrm>
            <a:prstGeom prst="rect">
              <a:avLst/>
            </a:prstGeom>
            <a:noFill/>
          </p:spPr>
          <p:txBody>
            <a:bodyPr wrap="square" rtlCol="0">
              <a:spAutoFit/>
            </a:bodyPr>
            <a:lstStyle/>
            <a:p>
              <a:pPr algn="ctr"/>
              <a:r>
                <a:rPr lang="en-US" b="1" dirty="0">
                  <a:latin typeface="Segoe UI" panose="020B0502040204020203" pitchFamily="34" charset="0"/>
                  <a:cs typeface="Segoe UI" panose="020B0502040204020203" pitchFamily="34" charset="0"/>
                </a:rPr>
                <a:t>Diversion conversations</a:t>
              </a:r>
            </a:p>
          </p:txBody>
        </p:sp>
        <p:sp>
          <p:nvSpPr>
            <p:cNvPr id="20" name="TextBox 19">
              <a:extLst>
                <a:ext uri="{FF2B5EF4-FFF2-40B4-BE49-F238E27FC236}">
                  <a16:creationId xmlns:a16="http://schemas.microsoft.com/office/drawing/2014/main" id="{30B54F5A-C85D-DB22-7894-8F11E94D2547}"/>
                </a:ext>
              </a:extLst>
            </p:cNvPr>
            <p:cNvSpPr txBox="1"/>
            <p:nvPr/>
          </p:nvSpPr>
          <p:spPr>
            <a:xfrm>
              <a:off x="3643660" y="3044402"/>
              <a:ext cx="1966011" cy="646331"/>
            </a:xfrm>
            <a:prstGeom prst="rect">
              <a:avLst/>
            </a:prstGeom>
            <a:noFill/>
          </p:spPr>
          <p:txBody>
            <a:bodyPr wrap="square" rtlCol="0">
              <a:spAutoFit/>
            </a:bodyPr>
            <a:lstStyle/>
            <a:p>
              <a:pPr algn="ctr"/>
              <a:r>
                <a:rPr lang="en-US" b="1" dirty="0">
                  <a:latin typeface="Segoe UI" panose="020B0502040204020203" pitchFamily="34" charset="0"/>
                  <a:cs typeface="Segoe UI" panose="020B0502040204020203" pitchFamily="34" charset="0"/>
                </a:rPr>
                <a:t>Nothing about us without us</a:t>
              </a:r>
            </a:p>
          </p:txBody>
        </p:sp>
        <p:sp>
          <p:nvSpPr>
            <p:cNvPr id="21" name="TextBox 20">
              <a:extLst>
                <a:ext uri="{FF2B5EF4-FFF2-40B4-BE49-F238E27FC236}">
                  <a16:creationId xmlns:a16="http://schemas.microsoft.com/office/drawing/2014/main" id="{A171EF63-E21C-D113-B4A0-EE00A1F7190B}"/>
                </a:ext>
              </a:extLst>
            </p:cNvPr>
            <p:cNvSpPr txBox="1"/>
            <p:nvPr/>
          </p:nvSpPr>
          <p:spPr>
            <a:xfrm>
              <a:off x="5568183" y="3008274"/>
              <a:ext cx="2627037" cy="923330"/>
            </a:xfrm>
            <a:prstGeom prst="rect">
              <a:avLst/>
            </a:prstGeom>
            <a:noFill/>
          </p:spPr>
          <p:txBody>
            <a:bodyPr wrap="square" rtlCol="0">
              <a:spAutoFit/>
            </a:bodyPr>
            <a:lstStyle/>
            <a:p>
              <a:pPr algn="ctr"/>
              <a:r>
                <a:rPr lang="en-US" b="1" dirty="0">
                  <a:latin typeface="Segoe UI" panose="020B0502040204020203" pitchFamily="34" charset="0"/>
                  <a:cs typeface="Segoe UI" panose="020B0502040204020203" pitchFamily="34" charset="0"/>
                </a:rPr>
                <a:t>Acknowledging trauma &amp; environmental factors</a:t>
              </a:r>
            </a:p>
          </p:txBody>
        </p:sp>
        <p:sp>
          <p:nvSpPr>
            <p:cNvPr id="22" name="TextBox 21">
              <a:extLst>
                <a:ext uri="{FF2B5EF4-FFF2-40B4-BE49-F238E27FC236}">
                  <a16:creationId xmlns:a16="http://schemas.microsoft.com/office/drawing/2014/main" id="{418201B4-ECF3-ED37-5C88-8570BC52575C}"/>
                </a:ext>
              </a:extLst>
            </p:cNvPr>
            <p:cNvSpPr txBox="1"/>
            <p:nvPr/>
          </p:nvSpPr>
          <p:spPr>
            <a:xfrm>
              <a:off x="8107543" y="3040205"/>
              <a:ext cx="1672526" cy="646331"/>
            </a:xfrm>
            <a:prstGeom prst="rect">
              <a:avLst/>
            </a:prstGeom>
            <a:noFill/>
          </p:spPr>
          <p:txBody>
            <a:bodyPr wrap="square" rtlCol="0">
              <a:spAutoFit/>
            </a:bodyPr>
            <a:lstStyle/>
            <a:p>
              <a:pPr algn="ctr"/>
              <a:r>
                <a:rPr lang="en-US" b="1" dirty="0">
                  <a:latin typeface="Segoe UI" panose="020B0502040204020203" pitchFamily="34" charset="0"/>
                  <a:cs typeface="Segoe UI" panose="020B0502040204020203" pitchFamily="34" charset="0"/>
                </a:rPr>
                <a:t>Outreach &amp; networking</a:t>
              </a:r>
            </a:p>
          </p:txBody>
        </p:sp>
        <p:sp>
          <p:nvSpPr>
            <p:cNvPr id="23" name="TextBox 22">
              <a:extLst>
                <a:ext uri="{FF2B5EF4-FFF2-40B4-BE49-F238E27FC236}">
                  <a16:creationId xmlns:a16="http://schemas.microsoft.com/office/drawing/2014/main" id="{ED733019-2C8B-03BF-E8E1-E49C0DE377E0}"/>
                </a:ext>
              </a:extLst>
            </p:cNvPr>
            <p:cNvSpPr txBox="1"/>
            <p:nvPr/>
          </p:nvSpPr>
          <p:spPr>
            <a:xfrm>
              <a:off x="4797975" y="4336256"/>
              <a:ext cx="1814171" cy="646331"/>
            </a:xfrm>
            <a:prstGeom prst="rect">
              <a:avLst/>
            </a:prstGeom>
            <a:noFill/>
          </p:spPr>
          <p:txBody>
            <a:bodyPr wrap="square" rtlCol="0">
              <a:spAutoFit/>
            </a:bodyPr>
            <a:lstStyle/>
            <a:p>
              <a:pPr algn="ctr"/>
              <a:r>
                <a:rPr lang="en-US" b="1" dirty="0">
                  <a:latin typeface="Segoe UI" panose="020B0502040204020203" pitchFamily="34" charset="0"/>
                  <a:cs typeface="Segoe UI" panose="020B0502040204020203" pitchFamily="34" charset="0"/>
                </a:rPr>
                <a:t>Cultural considerations</a:t>
              </a:r>
            </a:p>
          </p:txBody>
        </p:sp>
        <p:sp>
          <p:nvSpPr>
            <p:cNvPr id="24" name="TextBox 23">
              <a:extLst>
                <a:ext uri="{FF2B5EF4-FFF2-40B4-BE49-F238E27FC236}">
                  <a16:creationId xmlns:a16="http://schemas.microsoft.com/office/drawing/2014/main" id="{C6D11B63-B323-4AC7-9304-78F3E11DE9D4}"/>
                </a:ext>
              </a:extLst>
            </p:cNvPr>
            <p:cNvSpPr txBox="1"/>
            <p:nvPr/>
          </p:nvSpPr>
          <p:spPr>
            <a:xfrm>
              <a:off x="2794145" y="4365480"/>
              <a:ext cx="1672526" cy="646331"/>
            </a:xfrm>
            <a:prstGeom prst="rect">
              <a:avLst/>
            </a:prstGeom>
            <a:noFill/>
          </p:spPr>
          <p:txBody>
            <a:bodyPr wrap="square" rtlCol="0">
              <a:spAutoFit/>
            </a:bodyPr>
            <a:lstStyle/>
            <a:p>
              <a:pPr algn="ctr"/>
              <a:r>
                <a:rPr lang="en-US" b="1" dirty="0">
                  <a:latin typeface="Segoe UI" panose="020B0502040204020203" pitchFamily="34" charset="0"/>
                  <a:cs typeface="Segoe UI" panose="020B0502040204020203" pitchFamily="34" charset="0"/>
                </a:rPr>
                <a:t>Addressing stigma</a:t>
              </a:r>
            </a:p>
          </p:txBody>
        </p:sp>
        <p:sp>
          <p:nvSpPr>
            <p:cNvPr id="25" name="TextBox 24">
              <a:extLst>
                <a:ext uri="{FF2B5EF4-FFF2-40B4-BE49-F238E27FC236}">
                  <a16:creationId xmlns:a16="http://schemas.microsoft.com/office/drawing/2014/main" id="{F439CD7C-66E1-99CD-2692-1125BC79D28D}"/>
                </a:ext>
              </a:extLst>
            </p:cNvPr>
            <p:cNvSpPr txBox="1"/>
            <p:nvPr/>
          </p:nvSpPr>
          <p:spPr>
            <a:xfrm>
              <a:off x="7036796" y="4336256"/>
              <a:ext cx="1672526" cy="646331"/>
            </a:xfrm>
            <a:prstGeom prst="rect">
              <a:avLst/>
            </a:prstGeom>
            <a:noFill/>
          </p:spPr>
          <p:txBody>
            <a:bodyPr wrap="square" rtlCol="0">
              <a:spAutoFit/>
            </a:bodyPr>
            <a:lstStyle/>
            <a:p>
              <a:pPr algn="ctr"/>
              <a:r>
                <a:rPr lang="en-US" b="1" dirty="0">
                  <a:latin typeface="Segoe UI" panose="020B0502040204020203" pitchFamily="34" charset="0"/>
                  <a:cs typeface="Segoe UI" panose="020B0502040204020203" pitchFamily="34" charset="0"/>
                </a:rPr>
                <a:t>Find the support</a:t>
              </a:r>
            </a:p>
          </p:txBody>
        </p:sp>
        <p:pic>
          <p:nvPicPr>
            <p:cNvPr id="27" name="Graphic 26" descr="Plant with solid fill">
              <a:extLst>
                <a:ext uri="{FF2B5EF4-FFF2-40B4-BE49-F238E27FC236}">
                  <a16:creationId xmlns:a16="http://schemas.microsoft.com/office/drawing/2014/main" id="{30C6B3AB-9D52-F55B-EA0B-DE8CAB50EA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2055" y="2093874"/>
              <a:ext cx="914400" cy="914400"/>
            </a:xfrm>
            <a:prstGeom prst="rect">
              <a:avLst/>
            </a:prstGeom>
          </p:spPr>
        </p:pic>
        <p:pic>
          <p:nvPicPr>
            <p:cNvPr id="29" name="Graphic 28" descr="Handshake with solid fill">
              <a:extLst>
                <a:ext uri="{FF2B5EF4-FFF2-40B4-BE49-F238E27FC236}">
                  <a16:creationId xmlns:a16="http://schemas.microsoft.com/office/drawing/2014/main" id="{71D571BD-C35B-7D60-AB22-64D0793F6C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6014" y="2162887"/>
              <a:ext cx="914400" cy="914400"/>
            </a:xfrm>
            <a:prstGeom prst="rect">
              <a:avLst/>
            </a:prstGeom>
          </p:spPr>
        </p:pic>
        <p:pic>
          <p:nvPicPr>
            <p:cNvPr id="31" name="Graphic 30" descr="Compass with solid fill">
              <a:extLst>
                <a:ext uri="{FF2B5EF4-FFF2-40B4-BE49-F238E27FC236}">
                  <a16:creationId xmlns:a16="http://schemas.microsoft.com/office/drawing/2014/main" id="{A856581A-E3F3-E08E-1FCD-1006CC8842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10338" y="5002403"/>
              <a:ext cx="914400" cy="914400"/>
            </a:xfrm>
            <a:prstGeom prst="rect">
              <a:avLst/>
            </a:prstGeom>
          </p:spPr>
        </p:pic>
        <p:pic>
          <p:nvPicPr>
            <p:cNvPr id="33" name="Graphic 32" descr="Earth globe: Americas with solid fill">
              <a:extLst>
                <a:ext uri="{FF2B5EF4-FFF2-40B4-BE49-F238E27FC236}">
                  <a16:creationId xmlns:a16="http://schemas.microsoft.com/office/drawing/2014/main" id="{09DFA7F8-A990-7F7F-A1CD-C9E0F42BAF4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47859" y="5011343"/>
              <a:ext cx="914400" cy="914400"/>
            </a:xfrm>
            <a:prstGeom prst="rect">
              <a:avLst/>
            </a:prstGeom>
          </p:spPr>
        </p:pic>
        <p:pic>
          <p:nvPicPr>
            <p:cNvPr id="35" name="Graphic 34" descr="Right And Left Brain with solid fill">
              <a:extLst>
                <a:ext uri="{FF2B5EF4-FFF2-40B4-BE49-F238E27FC236}">
                  <a16:creationId xmlns:a16="http://schemas.microsoft.com/office/drawing/2014/main" id="{6BE2DB44-7EC5-1467-D16B-B80BC830776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43547" y="5020751"/>
              <a:ext cx="914400" cy="914400"/>
            </a:xfrm>
            <a:prstGeom prst="rect">
              <a:avLst/>
            </a:prstGeom>
          </p:spPr>
        </p:pic>
        <p:pic>
          <p:nvPicPr>
            <p:cNvPr id="40" name="Graphic 39" descr="Female Profile with solid fill">
              <a:extLst>
                <a:ext uri="{FF2B5EF4-FFF2-40B4-BE49-F238E27FC236}">
                  <a16:creationId xmlns:a16="http://schemas.microsoft.com/office/drawing/2014/main" id="{BED89545-C758-8D2C-0C2D-93489F13321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20286" y="2107279"/>
              <a:ext cx="914400" cy="914400"/>
            </a:xfrm>
            <a:prstGeom prst="rect">
              <a:avLst/>
            </a:prstGeom>
          </p:spPr>
        </p:pic>
        <p:pic>
          <p:nvPicPr>
            <p:cNvPr id="42" name="Graphic 41" descr="Transfer with solid fill">
              <a:extLst>
                <a:ext uri="{FF2B5EF4-FFF2-40B4-BE49-F238E27FC236}">
                  <a16:creationId xmlns:a16="http://schemas.microsoft.com/office/drawing/2014/main" id="{83AD65B2-154E-F1A7-6942-DCE8D257D1D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202374" y="2226653"/>
              <a:ext cx="731520" cy="731520"/>
            </a:xfrm>
            <a:prstGeom prst="rect">
              <a:avLst/>
            </a:prstGeom>
          </p:spPr>
        </p:pic>
      </p:grpSp>
      <p:grpSp>
        <p:nvGrpSpPr>
          <p:cNvPr id="46" name="Group 45">
            <a:extLst>
              <a:ext uri="{FF2B5EF4-FFF2-40B4-BE49-F238E27FC236}">
                <a16:creationId xmlns:a16="http://schemas.microsoft.com/office/drawing/2014/main" id="{C8929D12-5C66-062F-E7F6-DA3BABACB2C6}"/>
              </a:ext>
            </a:extLst>
          </p:cNvPr>
          <p:cNvGrpSpPr/>
          <p:nvPr/>
        </p:nvGrpSpPr>
        <p:grpSpPr>
          <a:xfrm rot="16200000">
            <a:off x="-249111" y="3142458"/>
            <a:ext cx="3994572" cy="3533987"/>
            <a:chOff x="-88494" y="-18818"/>
            <a:chExt cx="3994572" cy="3533987"/>
          </a:xfrm>
        </p:grpSpPr>
        <p:cxnSp>
          <p:nvCxnSpPr>
            <p:cNvPr id="47" name="Straight Connector 46">
              <a:extLst>
                <a:ext uri="{FF2B5EF4-FFF2-40B4-BE49-F238E27FC236}">
                  <a16:creationId xmlns:a16="http://schemas.microsoft.com/office/drawing/2014/main" id="{D3E01FA6-EA1D-3201-8D08-7C1B9745590D}"/>
                </a:ext>
              </a:extLst>
            </p:cNvPr>
            <p:cNvCxnSpPr>
              <a:cxnSpLocks/>
            </p:cNvCxnSpPr>
            <p:nvPr/>
          </p:nvCxnSpPr>
          <p:spPr>
            <a:xfrm rot="5400000" flipV="1">
              <a:off x="-640920" y="1099153"/>
              <a:ext cx="2967456" cy="73151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25FAE8C-3C4B-60F0-BA6F-87F33ADA8014}"/>
                </a:ext>
              </a:extLst>
            </p:cNvPr>
            <p:cNvCxnSpPr>
              <a:cxnSpLocks/>
            </p:cNvCxnSpPr>
            <p:nvPr/>
          </p:nvCxnSpPr>
          <p:spPr>
            <a:xfrm rot="5400000">
              <a:off x="269399" y="2576004"/>
              <a:ext cx="581272" cy="129705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BE62822-10F0-0AC2-0742-A81FDFC31493}"/>
                </a:ext>
              </a:extLst>
            </p:cNvPr>
            <p:cNvCxnSpPr/>
            <p:nvPr/>
          </p:nvCxnSpPr>
          <p:spPr>
            <a:xfrm flipH="1">
              <a:off x="1779104" y="0"/>
              <a:ext cx="516835" cy="246490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FF1D706-1E08-DB29-DAD2-0B38FF9DC1FD}"/>
                </a:ext>
              </a:extLst>
            </p:cNvPr>
            <p:cNvCxnSpPr>
              <a:cxnSpLocks/>
            </p:cNvCxnSpPr>
            <p:nvPr/>
          </p:nvCxnSpPr>
          <p:spPr>
            <a:xfrm flipH="1">
              <a:off x="-39757" y="2464904"/>
              <a:ext cx="1818861" cy="6062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49C8C0C-D5C2-1EF3-981F-E43CE1761AA2}"/>
                </a:ext>
              </a:extLst>
            </p:cNvPr>
            <p:cNvCxnSpPr/>
            <p:nvPr/>
          </p:nvCxnSpPr>
          <p:spPr>
            <a:xfrm flipH="1">
              <a:off x="1530626" y="0"/>
              <a:ext cx="109331" cy="1302026"/>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664EB62-2F3F-0913-648E-58C9C7F51344}"/>
                </a:ext>
              </a:extLst>
            </p:cNvPr>
            <p:cNvCxnSpPr>
              <a:cxnSpLocks/>
            </p:cNvCxnSpPr>
            <p:nvPr/>
          </p:nvCxnSpPr>
          <p:spPr>
            <a:xfrm flipH="1">
              <a:off x="0" y="1302026"/>
              <a:ext cx="1530626" cy="116287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0B2174-B6EB-7E11-D74C-19377965C479}"/>
                </a:ext>
              </a:extLst>
            </p:cNvPr>
            <p:cNvCxnSpPr/>
            <p:nvPr/>
          </p:nvCxnSpPr>
          <p:spPr>
            <a:xfrm flipH="1">
              <a:off x="-39757" y="0"/>
              <a:ext cx="3945835" cy="1560443"/>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9106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009131-D5CB-6FFA-14EF-1E63940DE1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72259C-BCFD-EB3C-7A98-5CC7C31BC1C6}"/>
              </a:ext>
            </a:extLst>
          </p:cNvPr>
          <p:cNvSpPr>
            <a:spLocks noGrp="1"/>
          </p:cNvSpPr>
          <p:nvPr>
            <p:ph type="ctrTitle"/>
          </p:nvPr>
        </p:nvSpPr>
        <p:spPr>
          <a:xfrm>
            <a:off x="5465135" y="2152092"/>
            <a:ext cx="5468408" cy="2443401"/>
          </a:xfrm>
        </p:spPr>
        <p:txBody>
          <a:bodyPr>
            <a:normAutofit/>
          </a:bodyPr>
          <a:lstStyle/>
          <a:p>
            <a:br>
              <a:rPr lang="en-US" sz="3600" dirty="0">
                <a:solidFill>
                  <a:schemeClr val="accent1"/>
                </a:solidFill>
              </a:rPr>
            </a:br>
            <a:br>
              <a:rPr lang="en-US" sz="3600" dirty="0">
                <a:solidFill>
                  <a:schemeClr val="accent1"/>
                </a:solidFill>
              </a:rPr>
            </a:br>
            <a:r>
              <a:rPr lang="en-US" dirty="0">
                <a:solidFill>
                  <a:schemeClr val="accent1"/>
                </a:solidFill>
              </a:rPr>
              <a:t>P-25 and housing</a:t>
            </a:r>
            <a:endParaRPr lang="en-US" sz="3600" dirty="0">
              <a:solidFill>
                <a:schemeClr val="accent1"/>
              </a:solidFill>
            </a:endParaRPr>
          </a:p>
        </p:txBody>
      </p:sp>
      <p:grpSp>
        <p:nvGrpSpPr>
          <p:cNvPr id="3" name="Group 2">
            <a:extLst>
              <a:ext uri="{FF2B5EF4-FFF2-40B4-BE49-F238E27FC236}">
                <a16:creationId xmlns:a16="http://schemas.microsoft.com/office/drawing/2014/main" id="{9E056AFC-7303-B07E-4553-9614C66C6559}"/>
              </a:ext>
            </a:extLst>
          </p:cNvPr>
          <p:cNvGrpSpPr/>
          <p:nvPr/>
        </p:nvGrpSpPr>
        <p:grpSpPr>
          <a:xfrm>
            <a:off x="6582770" y="0"/>
            <a:ext cx="5718412" cy="2388358"/>
            <a:chOff x="6578221" y="0"/>
            <a:chExt cx="5718412" cy="2388358"/>
          </a:xfrm>
        </p:grpSpPr>
        <p:cxnSp>
          <p:nvCxnSpPr>
            <p:cNvPr id="4" name="Straight Connector 3">
              <a:extLst>
                <a:ext uri="{FF2B5EF4-FFF2-40B4-BE49-F238E27FC236}">
                  <a16:creationId xmlns:a16="http://schemas.microsoft.com/office/drawing/2014/main" id="{454C2661-BCE8-B78E-0FFD-B3F485181E20}"/>
                </a:ext>
              </a:extLst>
            </p:cNvPr>
            <p:cNvCxnSpPr/>
            <p:nvPr/>
          </p:nvCxnSpPr>
          <p:spPr>
            <a:xfrm>
              <a:off x="7069540" y="0"/>
              <a:ext cx="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B54B00A-354B-3554-313A-89B7D06AEA4A}"/>
                </a:ext>
              </a:extLst>
            </p:cNvPr>
            <p:cNvCxnSpPr/>
            <p:nvPr/>
          </p:nvCxnSpPr>
          <p:spPr>
            <a:xfrm>
              <a:off x="7083188" y="0"/>
              <a:ext cx="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ECF0B48-D5D5-E7A0-B153-C0E5F4030B65}"/>
                </a:ext>
              </a:extLst>
            </p:cNvPr>
            <p:cNvCxnSpPr/>
            <p:nvPr/>
          </p:nvCxnSpPr>
          <p:spPr>
            <a:xfrm flipH="1">
              <a:off x="6578221" y="1023582"/>
              <a:ext cx="5613779" cy="1091821"/>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74B5238-F72F-5039-481D-AE061EB1C1C3}"/>
                </a:ext>
              </a:extLst>
            </p:cNvPr>
            <p:cNvCxnSpPr/>
            <p:nvPr/>
          </p:nvCxnSpPr>
          <p:spPr>
            <a:xfrm>
              <a:off x="7083188" y="0"/>
              <a:ext cx="245660" cy="150125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0649CF-FD5A-DC5E-7EB2-3D11A6AE60C4}"/>
                </a:ext>
              </a:extLst>
            </p:cNvPr>
            <p:cNvCxnSpPr>
              <a:cxnSpLocks/>
            </p:cNvCxnSpPr>
            <p:nvPr/>
          </p:nvCxnSpPr>
          <p:spPr>
            <a:xfrm flipV="1">
              <a:off x="6578221" y="0"/>
              <a:ext cx="750627" cy="211540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98D8863-3432-2CBB-EF1A-24434C7DCE00}"/>
                </a:ext>
              </a:extLst>
            </p:cNvPr>
            <p:cNvCxnSpPr/>
            <p:nvPr/>
          </p:nvCxnSpPr>
          <p:spPr>
            <a:xfrm flipH="1">
              <a:off x="7328848" y="0"/>
              <a:ext cx="2374710" cy="150125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15911D3-980F-B617-0E61-C5AEA9CDD642}"/>
                </a:ext>
              </a:extLst>
            </p:cNvPr>
            <p:cNvCxnSpPr/>
            <p:nvPr/>
          </p:nvCxnSpPr>
          <p:spPr>
            <a:xfrm>
              <a:off x="9007522" y="0"/>
              <a:ext cx="95535" cy="9144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759A547-4A89-811D-C24D-AE549958D5DA}"/>
                </a:ext>
              </a:extLst>
            </p:cNvPr>
            <p:cNvCxnSpPr>
              <a:cxnSpLocks/>
            </p:cNvCxnSpPr>
            <p:nvPr/>
          </p:nvCxnSpPr>
          <p:spPr>
            <a:xfrm flipH="1">
              <a:off x="9103057" y="0"/>
              <a:ext cx="2169994" cy="9144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677866F-10FA-60E1-EA52-19604EB8EDA9}"/>
                </a:ext>
              </a:extLst>
            </p:cNvPr>
            <p:cNvCxnSpPr/>
            <p:nvPr/>
          </p:nvCxnSpPr>
          <p:spPr>
            <a:xfrm>
              <a:off x="10345003" y="0"/>
              <a:ext cx="1846997" cy="150125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D6EE722-F101-E2A9-D15B-80CCC0A9FADF}"/>
                </a:ext>
              </a:extLst>
            </p:cNvPr>
            <p:cNvCxnSpPr/>
            <p:nvPr/>
          </p:nvCxnSpPr>
          <p:spPr>
            <a:xfrm>
              <a:off x="11532358" y="0"/>
              <a:ext cx="95535" cy="238835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8ECCC52-7F06-0077-71DD-246A574EBF46}"/>
                </a:ext>
              </a:extLst>
            </p:cNvPr>
            <p:cNvCxnSpPr/>
            <p:nvPr/>
          </p:nvCxnSpPr>
          <p:spPr>
            <a:xfrm flipH="1">
              <a:off x="11614245" y="1501254"/>
              <a:ext cx="577755" cy="88710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CECC875-187F-C6E8-C849-71BB5FAAE534}"/>
                </a:ext>
              </a:extLst>
            </p:cNvPr>
            <p:cNvCxnSpPr/>
            <p:nvPr/>
          </p:nvCxnSpPr>
          <p:spPr>
            <a:xfrm>
              <a:off x="11764370" y="0"/>
              <a:ext cx="532263" cy="4572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7EEFDEFC-7616-11FD-1E49-5BA2F531292A}"/>
              </a:ext>
            </a:extLst>
          </p:cNvPr>
          <p:cNvGrpSpPr/>
          <p:nvPr/>
        </p:nvGrpSpPr>
        <p:grpSpPr>
          <a:xfrm rot="16200000">
            <a:off x="-49696" y="2961861"/>
            <a:ext cx="3945835" cy="3846443"/>
            <a:chOff x="-39757" y="0"/>
            <a:chExt cx="3945835" cy="3846443"/>
          </a:xfrm>
        </p:grpSpPr>
        <p:cxnSp>
          <p:nvCxnSpPr>
            <p:cNvPr id="17" name="Straight Connector 16">
              <a:extLst>
                <a:ext uri="{FF2B5EF4-FFF2-40B4-BE49-F238E27FC236}">
                  <a16:creationId xmlns:a16="http://schemas.microsoft.com/office/drawing/2014/main" id="{451098D7-F943-4126-1027-06C2EBE61BEA}"/>
                </a:ext>
              </a:extLst>
            </p:cNvPr>
            <p:cNvCxnSpPr/>
            <p:nvPr/>
          </p:nvCxnSpPr>
          <p:spPr>
            <a:xfrm>
              <a:off x="367748" y="0"/>
              <a:ext cx="964095" cy="327991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7CBE016-CDB8-8E76-C3E5-3CA811B646CE}"/>
                </a:ext>
              </a:extLst>
            </p:cNvPr>
            <p:cNvCxnSpPr>
              <a:cxnSpLocks/>
            </p:cNvCxnSpPr>
            <p:nvPr/>
          </p:nvCxnSpPr>
          <p:spPr>
            <a:xfrm flipH="1">
              <a:off x="0" y="3279913"/>
              <a:ext cx="1324389" cy="56653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C363068-25EA-2572-C3A6-970ABB1272C2}"/>
                </a:ext>
              </a:extLst>
            </p:cNvPr>
            <p:cNvCxnSpPr/>
            <p:nvPr/>
          </p:nvCxnSpPr>
          <p:spPr>
            <a:xfrm flipH="1">
              <a:off x="1779104" y="0"/>
              <a:ext cx="516835" cy="246490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8269EC9-1B85-1236-DE95-A589C23B6C11}"/>
                </a:ext>
              </a:extLst>
            </p:cNvPr>
            <p:cNvCxnSpPr>
              <a:cxnSpLocks/>
            </p:cNvCxnSpPr>
            <p:nvPr/>
          </p:nvCxnSpPr>
          <p:spPr>
            <a:xfrm flipH="1">
              <a:off x="-39757" y="2464904"/>
              <a:ext cx="1818861" cy="606287"/>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AFBF776-A10E-1B94-7521-3A30FF2C1EB8}"/>
                </a:ext>
              </a:extLst>
            </p:cNvPr>
            <p:cNvCxnSpPr/>
            <p:nvPr/>
          </p:nvCxnSpPr>
          <p:spPr>
            <a:xfrm flipH="1">
              <a:off x="1530626" y="0"/>
              <a:ext cx="109331" cy="1302026"/>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62DDC9C-9DEF-0373-B466-17F28ECECDD0}"/>
                </a:ext>
              </a:extLst>
            </p:cNvPr>
            <p:cNvCxnSpPr>
              <a:cxnSpLocks/>
            </p:cNvCxnSpPr>
            <p:nvPr/>
          </p:nvCxnSpPr>
          <p:spPr>
            <a:xfrm flipH="1">
              <a:off x="0" y="1302026"/>
              <a:ext cx="1530626" cy="116287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D14A0EF-A121-FEAA-0878-96A9037296AB}"/>
                </a:ext>
              </a:extLst>
            </p:cNvPr>
            <p:cNvCxnSpPr/>
            <p:nvPr/>
          </p:nvCxnSpPr>
          <p:spPr>
            <a:xfrm flipH="1">
              <a:off x="-39757" y="0"/>
              <a:ext cx="3945835" cy="156044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73336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92695" y="612959"/>
            <a:ext cx="10888663" cy="1057275"/>
          </a:xfrm>
        </p:spPr>
        <p:txBody>
          <a:bodyPr/>
          <a:lstStyle/>
          <a:p>
            <a:r>
              <a:rPr lang="en-US" dirty="0"/>
              <a:t>Youth Homelessness prevention</a:t>
            </a:r>
          </a:p>
        </p:txBody>
      </p:sp>
      <p:sp>
        <p:nvSpPr>
          <p:cNvPr id="6" name="Freeform 6">
            <a:extLst>
              <a:ext uri="{FF2B5EF4-FFF2-40B4-BE49-F238E27FC236}">
                <a16:creationId xmlns:a16="http://schemas.microsoft.com/office/drawing/2014/main" id="{7B6B32F8-827A-076A-2928-4986CAEE2289}"/>
              </a:ext>
            </a:extLst>
          </p:cNvPr>
          <p:cNvSpPr>
            <a:spLocks noEditPoints="1"/>
          </p:cNvSpPr>
          <p:nvPr/>
        </p:nvSpPr>
        <p:spPr bwMode="auto">
          <a:xfrm>
            <a:off x="11079480" y="137160"/>
            <a:ext cx="548640" cy="548640"/>
          </a:xfrm>
          <a:custGeom>
            <a:avLst/>
            <a:gdLst>
              <a:gd name="T0" fmla="*/ 1690 w 3944"/>
              <a:gd name="T1" fmla="*/ 1291 h 3943"/>
              <a:gd name="T2" fmla="*/ 1407 w 3944"/>
              <a:gd name="T3" fmla="*/ 1501 h 3943"/>
              <a:gd name="T4" fmla="*/ 1254 w 3944"/>
              <a:gd name="T5" fmla="*/ 1823 h 3943"/>
              <a:gd name="T6" fmla="*/ 1272 w 3944"/>
              <a:gd name="T7" fmla="*/ 2192 h 3943"/>
              <a:gd name="T8" fmla="*/ 1455 w 3944"/>
              <a:gd name="T9" fmla="*/ 2495 h 3943"/>
              <a:gd name="T10" fmla="*/ 1758 w 3944"/>
              <a:gd name="T11" fmla="*/ 2678 h 3943"/>
              <a:gd name="T12" fmla="*/ 2127 w 3944"/>
              <a:gd name="T13" fmla="*/ 2696 h 3943"/>
              <a:gd name="T14" fmla="*/ 2449 w 3944"/>
              <a:gd name="T15" fmla="*/ 2543 h 3943"/>
              <a:gd name="T16" fmla="*/ 2659 w 3944"/>
              <a:gd name="T17" fmla="*/ 2260 h 3943"/>
              <a:gd name="T18" fmla="*/ 2713 w 3944"/>
              <a:gd name="T19" fmla="*/ 1896 h 3943"/>
              <a:gd name="T20" fmla="*/ 2591 w 3944"/>
              <a:gd name="T21" fmla="*/ 1559 h 3943"/>
              <a:gd name="T22" fmla="*/ 2330 w 3944"/>
              <a:gd name="T23" fmla="*/ 1322 h 3943"/>
              <a:gd name="T24" fmla="*/ 1978 w 3944"/>
              <a:gd name="T25" fmla="*/ 1232 h 3943"/>
              <a:gd name="T26" fmla="*/ 2178 w 3944"/>
              <a:gd name="T27" fmla="*/ 24 h 3943"/>
              <a:gd name="T28" fmla="*/ 2261 w 3944"/>
              <a:gd name="T29" fmla="*/ 144 h 3943"/>
              <a:gd name="T30" fmla="*/ 2667 w 3944"/>
              <a:gd name="T31" fmla="*/ 666 h 3943"/>
              <a:gd name="T32" fmla="*/ 3210 w 3944"/>
              <a:gd name="T33" fmla="*/ 527 h 3943"/>
              <a:gd name="T34" fmla="*/ 3351 w 3944"/>
              <a:gd name="T35" fmla="*/ 559 h 3943"/>
              <a:gd name="T36" fmla="*/ 3570 w 3944"/>
              <a:gd name="T37" fmla="*/ 837 h 3943"/>
              <a:gd name="T38" fmla="*/ 3536 w 3944"/>
              <a:gd name="T39" fmla="*/ 979 h 3943"/>
              <a:gd name="T40" fmla="*/ 3409 w 3944"/>
              <a:gd name="T41" fmla="*/ 1620 h 3943"/>
              <a:gd name="T42" fmla="*/ 3903 w 3944"/>
              <a:gd name="T43" fmla="*/ 1743 h 3943"/>
              <a:gd name="T44" fmla="*/ 3944 w 3944"/>
              <a:gd name="T45" fmla="*/ 2089 h 3943"/>
              <a:gd name="T46" fmla="*/ 3882 w 3944"/>
              <a:gd name="T47" fmla="*/ 2222 h 3943"/>
              <a:gd name="T48" fmla="*/ 3385 w 3944"/>
              <a:gd name="T49" fmla="*/ 2412 h 3943"/>
              <a:gd name="T50" fmla="*/ 3473 w 3944"/>
              <a:gd name="T51" fmla="*/ 3067 h 3943"/>
              <a:gd name="T52" fmla="*/ 3500 w 3944"/>
              <a:gd name="T53" fmla="*/ 3212 h 3943"/>
              <a:gd name="T54" fmla="*/ 3265 w 3944"/>
              <a:gd name="T55" fmla="*/ 3475 h 3943"/>
              <a:gd name="T56" fmla="*/ 3123 w 3944"/>
              <a:gd name="T57" fmla="*/ 3500 h 3943"/>
              <a:gd name="T58" fmla="*/ 2580 w 3944"/>
              <a:gd name="T59" fmla="*/ 3319 h 3943"/>
              <a:gd name="T60" fmla="*/ 2254 w 3944"/>
              <a:gd name="T61" fmla="*/ 3829 h 3943"/>
              <a:gd name="T62" fmla="*/ 2151 w 3944"/>
              <a:gd name="T63" fmla="*/ 3932 h 3943"/>
              <a:gd name="T64" fmla="*/ 1796 w 3944"/>
              <a:gd name="T65" fmla="*/ 3932 h 3943"/>
              <a:gd name="T66" fmla="*/ 1695 w 3944"/>
              <a:gd name="T67" fmla="*/ 3829 h 3943"/>
              <a:gd name="T68" fmla="*/ 1370 w 3944"/>
              <a:gd name="T69" fmla="*/ 3321 h 3943"/>
              <a:gd name="T70" fmla="*/ 775 w 3944"/>
              <a:gd name="T71" fmla="*/ 3421 h 3943"/>
              <a:gd name="T72" fmla="*/ 629 w 3944"/>
              <a:gd name="T73" fmla="*/ 3413 h 3943"/>
              <a:gd name="T74" fmla="*/ 395 w 3944"/>
              <a:gd name="T75" fmla="*/ 3148 h 3943"/>
              <a:gd name="T76" fmla="*/ 404 w 3944"/>
              <a:gd name="T77" fmla="*/ 3003 h 3943"/>
              <a:gd name="T78" fmla="*/ 565 w 3944"/>
              <a:gd name="T79" fmla="*/ 2414 h 3943"/>
              <a:gd name="T80" fmla="*/ 62 w 3944"/>
              <a:gd name="T81" fmla="*/ 2222 h 3943"/>
              <a:gd name="T82" fmla="*/ 0 w 3944"/>
              <a:gd name="T83" fmla="*/ 2089 h 3943"/>
              <a:gd name="T84" fmla="*/ 42 w 3944"/>
              <a:gd name="T85" fmla="*/ 1743 h 3943"/>
              <a:gd name="T86" fmla="*/ 540 w 3944"/>
              <a:gd name="T87" fmla="*/ 1619 h 3943"/>
              <a:gd name="T88" fmla="*/ 711 w 3944"/>
              <a:gd name="T89" fmla="*/ 1207 h 3943"/>
              <a:gd name="T90" fmla="*/ 451 w 3944"/>
              <a:gd name="T91" fmla="*/ 775 h 3943"/>
              <a:gd name="T92" fmla="*/ 667 w 3944"/>
              <a:gd name="T93" fmla="*/ 501 h 3943"/>
              <a:gd name="T94" fmla="*/ 804 w 3944"/>
              <a:gd name="T95" fmla="*/ 451 h 3943"/>
              <a:gd name="T96" fmla="*/ 1284 w 3944"/>
              <a:gd name="T97" fmla="*/ 666 h 3943"/>
              <a:gd name="T98" fmla="*/ 1688 w 3944"/>
              <a:gd name="T99" fmla="*/ 144 h 3943"/>
              <a:gd name="T100" fmla="*/ 1770 w 3944"/>
              <a:gd name="T101" fmla="*/ 24 h 3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44" h="3943">
                <a:moveTo>
                  <a:pt x="1978" y="1232"/>
                </a:moveTo>
                <a:lnTo>
                  <a:pt x="1903" y="1237"/>
                </a:lnTo>
                <a:lnTo>
                  <a:pt x="1829" y="1247"/>
                </a:lnTo>
                <a:lnTo>
                  <a:pt x="1758" y="1265"/>
                </a:lnTo>
                <a:lnTo>
                  <a:pt x="1690" y="1291"/>
                </a:lnTo>
                <a:lnTo>
                  <a:pt x="1625" y="1322"/>
                </a:lnTo>
                <a:lnTo>
                  <a:pt x="1564" y="1359"/>
                </a:lnTo>
                <a:lnTo>
                  <a:pt x="1508" y="1402"/>
                </a:lnTo>
                <a:lnTo>
                  <a:pt x="1455" y="1449"/>
                </a:lnTo>
                <a:lnTo>
                  <a:pt x="1407" y="1501"/>
                </a:lnTo>
                <a:lnTo>
                  <a:pt x="1366" y="1559"/>
                </a:lnTo>
                <a:lnTo>
                  <a:pt x="1328" y="1620"/>
                </a:lnTo>
                <a:lnTo>
                  <a:pt x="1297" y="1684"/>
                </a:lnTo>
                <a:lnTo>
                  <a:pt x="1272" y="1751"/>
                </a:lnTo>
                <a:lnTo>
                  <a:pt x="1254" y="1823"/>
                </a:lnTo>
                <a:lnTo>
                  <a:pt x="1242" y="1896"/>
                </a:lnTo>
                <a:lnTo>
                  <a:pt x="1239" y="1972"/>
                </a:lnTo>
                <a:lnTo>
                  <a:pt x="1242" y="2047"/>
                </a:lnTo>
                <a:lnTo>
                  <a:pt x="1254" y="2121"/>
                </a:lnTo>
                <a:lnTo>
                  <a:pt x="1272" y="2192"/>
                </a:lnTo>
                <a:lnTo>
                  <a:pt x="1297" y="2260"/>
                </a:lnTo>
                <a:lnTo>
                  <a:pt x="1328" y="2325"/>
                </a:lnTo>
                <a:lnTo>
                  <a:pt x="1366" y="2385"/>
                </a:lnTo>
                <a:lnTo>
                  <a:pt x="1407" y="2442"/>
                </a:lnTo>
                <a:lnTo>
                  <a:pt x="1455" y="2495"/>
                </a:lnTo>
                <a:lnTo>
                  <a:pt x="1508" y="2543"/>
                </a:lnTo>
                <a:lnTo>
                  <a:pt x="1564" y="2584"/>
                </a:lnTo>
                <a:lnTo>
                  <a:pt x="1625" y="2622"/>
                </a:lnTo>
                <a:lnTo>
                  <a:pt x="1690" y="2653"/>
                </a:lnTo>
                <a:lnTo>
                  <a:pt x="1758" y="2678"/>
                </a:lnTo>
                <a:lnTo>
                  <a:pt x="1829" y="2696"/>
                </a:lnTo>
                <a:lnTo>
                  <a:pt x="1903" y="2708"/>
                </a:lnTo>
                <a:lnTo>
                  <a:pt x="1978" y="2711"/>
                </a:lnTo>
                <a:lnTo>
                  <a:pt x="2054" y="2708"/>
                </a:lnTo>
                <a:lnTo>
                  <a:pt x="2127" y="2696"/>
                </a:lnTo>
                <a:lnTo>
                  <a:pt x="2197" y="2678"/>
                </a:lnTo>
                <a:lnTo>
                  <a:pt x="2266" y="2653"/>
                </a:lnTo>
                <a:lnTo>
                  <a:pt x="2330" y="2622"/>
                </a:lnTo>
                <a:lnTo>
                  <a:pt x="2391" y="2584"/>
                </a:lnTo>
                <a:lnTo>
                  <a:pt x="2449" y="2543"/>
                </a:lnTo>
                <a:lnTo>
                  <a:pt x="2500" y="2495"/>
                </a:lnTo>
                <a:lnTo>
                  <a:pt x="2548" y="2442"/>
                </a:lnTo>
                <a:lnTo>
                  <a:pt x="2591" y="2385"/>
                </a:lnTo>
                <a:lnTo>
                  <a:pt x="2628" y="2325"/>
                </a:lnTo>
                <a:lnTo>
                  <a:pt x="2659" y="2260"/>
                </a:lnTo>
                <a:lnTo>
                  <a:pt x="2685" y="2192"/>
                </a:lnTo>
                <a:lnTo>
                  <a:pt x="2703" y="2121"/>
                </a:lnTo>
                <a:lnTo>
                  <a:pt x="2713" y="2047"/>
                </a:lnTo>
                <a:lnTo>
                  <a:pt x="2717" y="1972"/>
                </a:lnTo>
                <a:lnTo>
                  <a:pt x="2713" y="1896"/>
                </a:lnTo>
                <a:lnTo>
                  <a:pt x="2703" y="1823"/>
                </a:lnTo>
                <a:lnTo>
                  <a:pt x="2685" y="1751"/>
                </a:lnTo>
                <a:lnTo>
                  <a:pt x="2659" y="1684"/>
                </a:lnTo>
                <a:lnTo>
                  <a:pt x="2628" y="1620"/>
                </a:lnTo>
                <a:lnTo>
                  <a:pt x="2591" y="1559"/>
                </a:lnTo>
                <a:lnTo>
                  <a:pt x="2548" y="1501"/>
                </a:lnTo>
                <a:lnTo>
                  <a:pt x="2500" y="1449"/>
                </a:lnTo>
                <a:lnTo>
                  <a:pt x="2449" y="1402"/>
                </a:lnTo>
                <a:lnTo>
                  <a:pt x="2391" y="1359"/>
                </a:lnTo>
                <a:lnTo>
                  <a:pt x="2330" y="1322"/>
                </a:lnTo>
                <a:lnTo>
                  <a:pt x="2266" y="1291"/>
                </a:lnTo>
                <a:lnTo>
                  <a:pt x="2197" y="1265"/>
                </a:lnTo>
                <a:lnTo>
                  <a:pt x="2127" y="1247"/>
                </a:lnTo>
                <a:lnTo>
                  <a:pt x="2054" y="1237"/>
                </a:lnTo>
                <a:lnTo>
                  <a:pt x="1978" y="1232"/>
                </a:lnTo>
                <a:close/>
                <a:moveTo>
                  <a:pt x="1856" y="0"/>
                </a:moveTo>
                <a:lnTo>
                  <a:pt x="2091" y="0"/>
                </a:lnTo>
                <a:lnTo>
                  <a:pt x="2122" y="3"/>
                </a:lnTo>
                <a:lnTo>
                  <a:pt x="2151" y="11"/>
                </a:lnTo>
                <a:lnTo>
                  <a:pt x="2178" y="24"/>
                </a:lnTo>
                <a:lnTo>
                  <a:pt x="2202" y="41"/>
                </a:lnTo>
                <a:lnTo>
                  <a:pt x="2224" y="62"/>
                </a:lnTo>
                <a:lnTo>
                  <a:pt x="2241" y="86"/>
                </a:lnTo>
                <a:lnTo>
                  <a:pt x="2254" y="114"/>
                </a:lnTo>
                <a:lnTo>
                  <a:pt x="2261" y="144"/>
                </a:lnTo>
                <a:lnTo>
                  <a:pt x="2327" y="536"/>
                </a:lnTo>
                <a:lnTo>
                  <a:pt x="2415" y="562"/>
                </a:lnTo>
                <a:lnTo>
                  <a:pt x="2501" y="592"/>
                </a:lnTo>
                <a:lnTo>
                  <a:pt x="2585" y="626"/>
                </a:lnTo>
                <a:lnTo>
                  <a:pt x="2667" y="666"/>
                </a:lnTo>
                <a:lnTo>
                  <a:pt x="2744" y="710"/>
                </a:lnTo>
                <a:lnTo>
                  <a:pt x="2820" y="759"/>
                </a:lnTo>
                <a:lnTo>
                  <a:pt x="3154" y="550"/>
                </a:lnTo>
                <a:lnTo>
                  <a:pt x="3181" y="535"/>
                </a:lnTo>
                <a:lnTo>
                  <a:pt x="3210" y="527"/>
                </a:lnTo>
                <a:lnTo>
                  <a:pt x="3240" y="523"/>
                </a:lnTo>
                <a:lnTo>
                  <a:pt x="3270" y="524"/>
                </a:lnTo>
                <a:lnTo>
                  <a:pt x="3299" y="532"/>
                </a:lnTo>
                <a:lnTo>
                  <a:pt x="3326" y="544"/>
                </a:lnTo>
                <a:lnTo>
                  <a:pt x="3351" y="559"/>
                </a:lnTo>
                <a:lnTo>
                  <a:pt x="3374" y="581"/>
                </a:lnTo>
                <a:lnTo>
                  <a:pt x="3530" y="755"/>
                </a:lnTo>
                <a:lnTo>
                  <a:pt x="3549" y="781"/>
                </a:lnTo>
                <a:lnTo>
                  <a:pt x="3562" y="808"/>
                </a:lnTo>
                <a:lnTo>
                  <a:pt x="3570" y="837"/>
                </a:lnTo>
                <a:lnTo>
                  <a:pt x="3574" y="867"/>
                </a:lnTo>
                <a:lnTo>
                  <a:pt x="3572" y="897"/>
                </a:lnTo>
                <a:lnTo>
                  <a:pt x="3564" y="925"/>
                </a:lnTo>
                <a:lnTo>
                  <a:pt x="3552" y="953"/>
                </a:lnTo>
                <a:lnTo>
                  <a:pt x="3536" y="979"/>
                </a:lnTo>
                <a:lnTo>
                  <a:pt x="3285" y="1289"/>
                </a:lnTo>
                <a:lnTo>
                  <a:pt x="3323" y="1368"/>
                </a:lnTo>
                <a:lnTo>
                  <a:pt x="3356" y="1450"/>
                </a:lnTo>
                <a:lnTo>
                  <a:pt x="3385" y="1534"/>
                </a:lnTo>
                <a:lnTo>
                  <a:pt x="3409" y="1620"/>
                </a:lnTo>
                <a:lnTo>
                  <a:pt x="3799" y="1684"/>
                </a:lnTo>
                <a:lnTo>
                  <a:pt x="3829" y="1693"/>
                </a:lnTo>
                <a:lnTo>
                  <a:pt x="3858" y="1705"/>
                </a:lnTo>
                <a:lnTo>
                  <a:pt x="3882" y="1723"/>
                </a:lnTo>
                <a:lnTo>
                  <a:pt x="3903" y="1743"/>
                </a:lnTo>
                <a:lnTo>
                  <a:pt x="3920" y="1767"/>
                </a:lnTo>
                <a:lnTo>
                  <a:pt x="3933" y="1794"/>
                </a:lnTo>
                <a:lnTo>
                  <a:pt x="3941" y="1824"/>
                </a:lnTo>
                <a:lnTo>
                  <a:pt x="3944" y="1854"/>
                </a:lnTo>
                <a:lnTo>
                  <a:pt x="3944" y="2089"/>
                </a:lnTo>
                <a:lnTo>
                  <a:pt x="3941" y="2120"/>
                </a:lnTo>
                <a:lnTo>
                  <a:pt x="3933" y="2149"/>
                </a:lnTo>
                <a:lnTo>
                  <a:pt x="3920" y="2176"/>
                </a:lnTo>
                <a:lnTo>
                  <a:pt x="3903" y="2200"/>
                </a:lnTo>
                <a:lnTo>
                  <a:pt x="3882" y="2222"/>
                </a:lnTo>
                <a:lnTo>
                  <a:pt x="3858" y="2239"/>
                </a:lnTo>
                <a:lnTo>
                  <a:pt x="3830" y="2252"/>
                </a:lnTo>
                <a:lnTo>
                  <a:pt x="3799" y="2259"/>
                </a:lnTo>
                <a:lnTo>
                  <a:pt x="3409" y="2325"/>
                </a:lnTo>
                <a:lnTo>
                  <a:pt x="3385" y="2412"/>
                </a:lnTo>
                <a:lnTo>
                  <a:pt x="3355" y="2497"/>
                </a:lnTo>
                <a:lnTo>
                  <a:pt x="3320" y="2580"/>
                </a:lnTo>
                <a:lnTo>
                  <a:pt x="3282" y="2660"/>
                </a:lnTo>
                <a:lnTo>
                  <a:pt x="3238" y="2736"/>
                </a:lnTo>
                <a:lnTo>
                  <a:pt x="3473" y="3067"/>
                </a:lnTo>
                <a:lnTo>
                  <a:pt x="3489" y="3094"/>
                </a:lnTo>
                <a:lnTo>
                  <a:pt x="3500" y="3123"/>
                </a:lnTo>
                <a:lnTo>
                  <a:pt x="3505" y="3152"/>
                </a:lnTo>
                <a:lnTo>
                  <a:pt x="3505" y="3182"/>
                </a:lnTo>
                <a:lnTo>
                  <a:pt x="3500" y="3212"/>
                </a:lnTo>
                <a:lnTo>
                  <a:pt x="3490" y="3239"/>
                </a:lnTo>
                <a:lnTo>
                  <a:pt x="3475" y="3266"/>
                </a:lnTo>
                <a:lnTo>
                  <a:pt x="3455" y="3289"/>
                </a:lnTo>
                <a:lnTo>
                  <a:pt x="3289" y="3455"/>
                </a:lnTo>
                <a:lnTo>
                  <a:pt x="3265" y="3475"/>
                </a:lnTo>
                <a:lnTo>
                  <a:pt x="3239" y="3491"/>
                </a:lnTo>
                <a:lnTo>
                  <a:pt x="3211" y="3500"/>
                </a:lnTo>
                <a:lnTo>
                  <a:pt x="3181" y="3505"/>
                </a:lnTo>
                <a:lnTo>
                  <a:pt x="3153" y="3505"/>
                </a:lnTo>
                <a:lnTo>
                  <a:pt x="3123" y="3500"/>
                </a:lnTo>
                <a:lnTo>
                  <a:pt x="3094" y="3489"/>
                </a:lnTo>
                <a:lnTo>
                  <a:pt x="3068" y="3474"/>
                </a:lnTo>
                <a:lnTo>
                  <a:pt x="2736" y="3237"/>
                </a:lnTo>
                <a:lnTo>
                  <a:pt x="2659" y="3280"/>
                </a:lnTo>
                <a:lnTo>
                  <a:pt x="2580" y="3319"/>
                </a:lnTo>
                <a:lnTo>
                  <a:pt x="2498" y="3353"/>
                </a:lnTo>
                <a:lnTo>
                  <a:pt x="2413" y="3383"/>
                </a:lnTo>
                <a:lnTo>
                  <a:pt x="2327" y="3407"/>
                </a:lnTo>
                <a:lnTo>
                  <a:pt x="2261" y="3799"/>
                </a:lnTo>
                <a:lnTo>
                  <a:pt x="2254" y="3829"/>
                </a:lnTo>
                <a:lnTo>
                  <a:pt x="2241" y="3857"/>
                </a:lnTo>
                <a:lnTo>
                  <a:pt x="2224" y="3882"/>
                </a:lnTo>
                <a:lnTo>
                  <a:pt x="2202" y="3902"/>
                </a:lnTo>
                <a:lnTo>
                  <a:pt x="2178" y="3920"/>
                </a:lnTo>
                <a:lnTo>
                  <a:pt x="2151" y="3932"/>
                </a:lnTo>
                <a:lnTo>
                  <a:pt x="2122" y="3941"/>
                </a:lnTo>
                <a:lnTo>
                  <a:pt x="2091" y="3943"/>
                </a:lnTo>
                <a:lnTo>
                  <a:pt x="1856" y="3943"/>
                </a:lnTo>
                <a:lnTo>
                  <a:pt x="1826" y="3941"/>
                </a:lnTo>
                <a:lnTo>
                  <a:pt x="1796" y="3932"/>
                </a:lnTo>
                <a:lnTo>
                  <a:pt x="1770" y="3920"/>
                </a:lnTo>
                <a:lnTo>
                  <a:pt x="1745" y="3902"/>
                </a:lnTo>
                <a:lnTo>
                  <a:pt x="1725" y="3882"/>
                </a:lnTo>
                <a:lnTo>
                  <a:pt x="1708" y="3857"/>
                </a:lnTo>
                <a:lnTo>
                  <a:pt x="1695" y="3829"/>
                </a:lnTo>
                <a:lnTo>
                  <a:pt x="1688" y="3799"/>
                </a:lnTo>
                <a:lnTo>
                  <a:pt x="1622" y="3407"/>
                </a:lnTo>
                <a:lnTo>
                  <a:pt x="1536" y="3383"/>
                </a:lnTo>
                <a:lnTo>
                  <a:pt x="1452" y="3354"/>
                </a:lnTo>
                <a:lnTo>
                  <a:pt x="1370" y="3321"/>
                </a:lnTo>
                <a:lnTo>
                  <a:pt x="1291" y="3283"/>
                </a:lnTo>
                <a:lnTo>
                  <a:pt x="1215" y="3240"/>
                </a:lnTo>
                <a:lnTo>
                  <a:pt x="1142" y="3194"/>
                </a:lnTo>
                <a:lnTo>
                  <a:pt x="803" y="3407"/>
                </a:lnTo>
                <a:lnTo>
                  <a:pt x="775" y="3421"/>
                </a:lnTo>
                <a:lnTo>
                  <a:pt x="746" y="3430"/>
                </a:lnTo>
                <a:lnTo>
                  <a:pt x="717" y="3433"/>
                </a:lnTo>
                <a:lnTo>
                  <a:pt x="687" y="3432"/>
                </a:lnTo>
                <a:lnTo>
                  <a:pt x="658" y="3425"/>
                </a:lnTo>
                <a:lnTo>
                  <a:pt x="629" y="3413"/>
                </a:lnTo>
                <a:lnTo>
                  <a:pt x="604" y="3396"/>
                </a:lnTo>
                <a:lnTo>
                  <a:pt x="582" y="3374"/>
                </a:lnTo>
                <a:lnTo>
                  <a:pt x="426" y="3200"/>
                </a:lnTo>
                <a:lnTo>
                  <a:pt x="408" y="3175"/>
                </a:lnTo>
                <a:lnTo>
                  <a:pt x="395" y="3148"/>
                </a:lnTo>
                <a:lnTo>
                  <a:pt x="386" y="3120"/>
                </a:lnTo>
                <a:lnTo>
                  <a:pt x="383" y="3090"/>
                </a:lnTo>
                <a:lnTo>
                  <a:pt x="385" y="3060"/>
                </a:lnTo>
                <a:lnTo>
                  <a:pt x="391" y="3031"/>
                </a:lnTo>
                <a:lnTo>
                  <a:pt x="404" y="3003"/>
                </a:lnTo>
                <a:lnTo>
                  <a:pt x="421" y="2977"/>
                </a:lnTo>
                <a:lnTo>
                  <a:pt x="670" y="2668"/>
                </a:lnTo>
                <a:lnTo>
                  <a:pt x="629" y="2587"/>
                </a:lnTo>
                <a:lnTo>
                  <a:pt x="595" y="2502"/>
                </a:lnTo>
                <a:lnTo>
                  <a:pt x="565" y="2414"/>
                </a:lnTo>
                <a:lnTo>
                  <a:pt x="540" y="2325"/>
                </a:lnTo>
                <a:lnTo>
                  <a:pt x="145" y="2259"/>
                </a:lnTo>
                <a:lnTo>
                  <a:pt x="115" y="2252"/>
                </a:lnTo>
                <a:lnTo>
                  <a:pt x="87" y="2239"/>
                </a:lnTo>
                <a:lnTo>
                  <a:pt x="62" y="2222"/>
                </a:lnTo>
                <a:lnTo>
                  <a:pt x="42" y="2200"/>
                </a:lnTo>
                <a:lnTo>
                  <a:pt x="24" y="2176"/>
                </a:lnTo>
                <a:lnTo>
                  <a:pt x="11" y="2149"/>
                </a:lnTo>
                <a:lnTo>
                  <a:pt x="3" y="2120"/>
                </a:lnTo>
                <a:lnTo>
                  <a:pt x="0" y="2089"/>
                </a:lnTo>
                <a:lnTo>
                  <a:pt x="0" y="1854"/>
                </a:lnTo>
                <a:lnTo>
                  <a:pt x="3" y="1824"/>
                </a:lnTo>
                <a:lnTo>
                  <a:pt x="11" y="1794"/>
                </a:lnTo>
                <a:lnTo>
                  <a:pt x="24" y="1767"/>
                </a:lnTo>
                <a:lnTo>
                  <a:pt x="42" y="1743"/>
                </a:lnTo>
                <a:lnTo>
                  <a:pt x="62" y="1723"/>
                </a:lnTo>
                <a:lnTo>
                  <a:pt x="87" y="1705"/>
                </a:lnTo>
                <a:lnTo>
                  <a:pt x="115" y="1693"/>
                </a:lnTo>
                <a:lnTo>
                  <a:pt x="145" y="1684"/>
                </a:lnTo>
                <a:lnTo>
                  <a:pt x="540" y="1619"/>
                </a:lnTo>
                <a:lnTo>
                  <a:pt x="564" y="1531"/>
                </a:lnTo>
                <a:lnTo>
                  <a:pt x="593" y="1446"/>
                </a:lnTo>
                <a:lnTo>
                  <a:pt x="627" y="1364"/>
                </a:lnTo>
                <a:lnTo>
                  <a:pt x="667" y="1285"/>
                </a:lnTo>
                <a:lnTo>
                  <a:pt x="711" y="1207"/>
                </a:lnTo>
                <a:lnTo>
                  <a:pt x="483" y="888"/>
                </a:lnTo>
                <a:lnTo>
                  <a:pt x="468" y="862"/>
                </a:lnTo>
                <a:lnTo>
                  <a:pt x="457" y="833"/>
                </a:lnTo>
                <a:lnTo>
                  <a:pt x="451" y="805"/>
                </a:lnTo>
                <a:lnTo>
                  <a:pt x="451" y="775"/>
                </a:lnTo>
                <a:lnTo>
                  <a:pt x="456" y="745"/>
                </a:lnTo>
                <a:lnTo>
                  <a:pt x="467" y="717"/>
                </a:lnTo>
                <a:lnTo>
                  <a:pt x="481" y="691"/>
                </a:lnTo>
                <a:lnTo>
                  <a:pt x="501" y="667"/>
                </a:lnTo>
                <a:lnTo>
                  <a:pt x="667" y="501"/>
                </a:lnTo>
                <a:lnTo>
                  <a:pt x="690" y="481"/>
                </a:lnTo>
                <a:lnTo>
                  <a:pt x="717" y="466"/>
                </a:lnTo>
                <a:lnTo>
                  <a:pt x="746" y="456"/>
                </a:lnTo>
                <a:lnTo>
                  <a:pt x="774" y="451"/>
                </a:lnTo>
                <a:lnTo>
                  <a:pt x="804" y="451"/>
                </a:lnTo>
                <a:lnTo>
                  <a:pt x="834" y="456"/>
                </a:lnTo>
                <a:lnTo>
                  <a:pt x="862" y="467"/>
                </a:lnTo>
                <a:lnTo>
                  <a:pt x="889" y="483"/>
                </a:lnTo>
                <a:lnTo>
                  <a:pt x="1206" y="710"/>
                </a:lnTo>
                <a:lnTo>
                  <a:pt x="1284" y="666"/>
                </a:lnTo>
                <a:lnTo>
                  <a:pt x="1364" y="626"/>
                </a:lnTo>
                <a:lnTo>
                  <a:pt x="1448" y="592"/>
                </a:lnTo>
                <a:lnTo>
                  <a:pt x="1533" y="562"/>
                </a:lnTo>
                <a:lnTo>
                  <a:pt x="1622" y="538"/>
                </a:lnTo>
                <a:lnTo>
                  <a:pt x="1688" y="144"/>
                </a:lnTo>
                <a:lnTo>
                  <a:pt x="1695" y="114"/>
                </a:lnTo>
                <a:lnTo>
                  <a:pt x="1708" y="86"/>
                </a:lnTo>
                <a:lnTo>
                  <a:pt x="1725" y="62"/>
                </a:lnTo>
                <a:lnTo>
                  <a:pt x="1745" y="41"/>
                </a:lnTo>
                <a:lnTo>
                  <a:pt x="1770" y="24"/>
                </a:lnTo>
                <a:lnTo>
                  <a:pt x="1796" y="11"/>
                </a:lnTo>
                <a:lnTo>
                  <a:pt x="1826" y="3"/>
                </a:lnTo>
                <a:lnTo>
                  <a:pt x="185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grpSp>
        <p:nvGrpSpPr>
          <p:cNvPr id="63" name="Group 62">
            <a:extLst>
              <a:ext uri="{FF2B5EF4-FFF2-40B4-BE49-F238E27FC236}">
                <a16:creationId xmlns:a16="http://schemas.microsoft.com/office/drawing/2014/main" id="{658D1291-0363-416C-3B28-7D7367EFBF75}"/>
              </a:ext>
            </a:extLst>
          </p:cNvPr>
          <p:cNvGrpSpPr/>
          <p:nvPr/>
        </p:nvGrpSpPr>
        <p:grpSpPr>
          <a:xfrm>
            <a:off x="1459980" y="1690688"/>
            <a:ext cx="9388610" cy="4480670"/>
            <a:chOff x="2519601" y="2682463"/>
            <a:chExt cx="7094550" cy="3361383"/>
          </a:xfrm>
        </p:grpSpPr>
        <p:grpSp>
          <p:nvGrpSpPr>
            <p:cNvPr id="8" name="Group 7">
              <a:extLst>
                <a:ext uri="{FF2B5EF4-FFF2-40B4-BE49-F238E27FC236}">
                  <a16:creationId xmlns:a16="http://schemas.microsoft.com/office/drawing/2014/main" id="{4659AAE1-E3B9-E4BD-2F61-BA32B82563F0}"/>
                </a:ext>
              </a:extLst>
            </p:cNvPr>
            <p:cNvGrpSpPr/>
            <p:nvPr/>
          </p:nvGrpSpPr>
          <p:grpSpPr>
            <a:xfrm>
              <a:off x="2781847" y="2682463"/>
              <a:ext cx="6342248" cy="2665849"/>
              <a:chOff x="4176971" y="3139592"/>
              <a:chExt cx="7594294" cy="2879648"/>
            </a:xfrm>
          </p:grpSpPr>
          <p:sp>
            <p:nvSpPr>
              <p:cNvPr id="9" name="Triangle 8">
                <a:extLst>
                  <a:ext uri="{FF2B5EF4-FFF2-40B4-BE49-F238E27FC236}">
                    <a16:creationId xmlns:a16="http://schemas.microsoft.com/office/drawing/2014/main" id="{264FAFCC-01F0-7664-3808-2F297ABA4561}"/>
                  </a:ext>
                </a:extLst>
              </p:cNvPr>
              <p:cNvSpPr/>
              <p:nvPr/>
            </p:nvSpPr>
            <p:spPr>
              <a:xfrm>
                <a:off x="4176971" y="4204455"/>
                <a:ext cx="2226623" cy="1814785"/>
              </a:xfrm>
              <a:prstGeom prst="triangl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40">
                <a:extLst>
                  <a:ext uri="{FF2B5EF4-FFF2-40B4-BE49-F238E27FC236}">
                    <a16:creationId xmlns:a16="http://schemas.microsoft.com/office/drawing/2014/main" id="{1430887D-D149-06BB-0726-A7DD6F5B5516}"/>
                  </a:ext>
                </a:extLst>
              </p:cNvPr>
              <p:cNvSpPr/>
              <p:nvPr/>
            </p:nvSpPr>
            <p:spPr>
              <a:xfrm>
                <a:off x="5511464" y="3309868"/>
                <a:ext cx="2226623" cy="2699964"/>
              </a:xfrm>
              <a:prstGeom prst="triangle">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41">
                <a:extLst>
                  <a:ext uri="{FF2B5EF4-FFF2-40B4-BE49-F238E27FC236}">
                    <a16:creationId xmlns:a16="http://schemas.microsoft.com/office/drawing/2014/main" id="{19750790-2733-A76B-7905-8AACE4F719C7}"/>
                  </a:ext>
                </a:extLst>
              </p:cNvPr>
              <p:cNvSpPr/>
              <p:nvPr/>
            </p:nvSpPr>
            <p:spPr>
              <a:xfrm>
                <a:off x="6845956" y="3139592"/>
                <a:ext cx="2226623" cy="2874945"/>
              </a:xfrm>
              <a:prstGeom prst="triangl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42">
                <a:extLst>
                  <a:ext uri="{FF2B5EF4-FFF2-40B4-BE49-F238E27FC236}">
                    <a16:creationId xmlns:a16="http://schemas.microsoft.com/office/drawing/2014/main" id="{482F80B8-54E1-FBCA-FA2C-213B34A6BC1B}"/>
                  </a:ext>
                </a:extLst>
              </p:cNvPr>
              <p:cNvSpPr/>
              <p:nvPr/>
            </p:nvSpPr>
            <p:spPr>
              <a:xfrm>
                <a:off x="8219078" y="3784469"/>
                <a:ext cx="2226623" cy="2234771"/>
              </a:xfrm>
              <a:prstGeom prst="triangle">
                <a:avLst/>
              </a:pr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43">
                <a:extLst>
                  <a:ext uri="{FF2B5EF4-FFF2-40B4-BE49-F238E27FC236}">
                    <a16:creationId xmlns:a16="http://schemas.microsoft.com/office/drawing/2014/main" id="{085F800C-7F95-D8A1-DC55-DC18C64A4902}"/>
                  </a:ext>
                </a:extLst>
              </p:cNvPr>
              <p:cNvSpPr/>
              <p:nvPr/>
            </p:nvSpPr>
            <p:spPr>
              <a:xfrm>
                <a:off x="9566447" y="3496430"/>
                <a:ext cx="2204818" cy="2522810"/>
              </a:xfrm>
              <a:prstGeom prst="triangle">
                <a:avLst/>
              </a:pr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ounded Rectangle 60">
              <a:extLst>
                <a:ext uri="{FF2B5EF4-FFF2-40B4-BE49-F238E27FC236}">
                  <a16:creationId xmlns:a16="http://schemas.microsoft.com/office/drawing/2014/main" id="{601789E9-8E6C-4EE3-A609-F465CEBBD42F}"/>
                </a:ext>
              </a:extLst>
            </p:cNvPr>
            <p:cNvSpPr/>
            <p:nvPr/>
          </p:nvSpPr>
          <p:spPr>
            <a:xfrm>
              <a:off x="2519601" y="5313025"/>
              <a:ext cx="6888479" cy="730821"/>
            </a:xfrm>
            <a:prstGeom prst="roundRect">
              <a:avLst>
                <a:gd name="adj" fmla="val 50000"/>
              </a:avLst>
            </a:prstGeom>
            <a:solidFill>
              <a:srgbClr val="5B7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2027A1FB-99B2-9E93-C079-3F3DADB0F034}"/>
                </a:ext>
              </a:extLst>
            </p:cNvPr>
            <p:cNvSpPr txBox="1"/>
            <p:nvPr/>
          </p:nvSpPr>
          <p:spPr>
            <a:xfrm>
              <a:off x="2594659" y="5471212"/>
              <a:ext cx="1301667" cy="392518"/>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Not a moment wasted</a:t>
              </a:r>
              <a:endParaRPr lang="en-US" sz="700" dirty="0">
                <a:solidFill>
                  <a:schemeClr val="bg1"/>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3BA14717-C1C4-3D2B-331F-45BCCBD23C69}"/>
                </a:ext>
              </a:extLst>
            </p:cNvPr>
            <p:cNvSpPr txBox="1"/>
            <p:nvPr/>
          </p:nvSpPr>
          <p:spPr>
            <a:xfrm>
              <a:off x="3886021" y="5448317"/>
              <a:ext cx="1064593" cy="392518"/>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Start talking now</a:t>
              </a:r>
              <a:endParaRPr lang="en-US" sz="700" dirty="0">
                <a:solidFill>
                  <a:schemeClr val="bg1"/>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1ABB9FA5-97CC-00DF-5ABF-E508779B604F}"/>
                </a:ext>
              </a:extLst>
            </p:cNvPr>
            <p:cNvSpPr txBox="1"/>
            <p:nvPr/>
          </p:nvSpPr>
          <p:spPr>
            <a:xfrm>
              <a:off x="5003189" y="5309586"/>
              <a:ext cx="1209671" cy="715768"/>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Community prevention &amp; wellness Initiative (CPWI)</a:t>
              </a:r>
              <a:endParaRPr lang="en-US" sz="700" dirty="0">
                <a:solidFill>
                  <a:schemeClr val="bg1"/>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353F22AF-8562-0C7C-E9D9-4E443137FB2C}"/>
                </a:ext>
              </a:extLst>
            </p:cNvPr>
            <p:cNvSpPr txBox="1"/>
            <p:nvPr/>
          </p:nvSpPr>
          <p:spPr>
            <a:xfrm>
              <a:off x="6109704" y="5328078"/>
              <a:ext cx="1209671" cy="715768"/>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Community based organizations (CBO)</a:t>
              </a:r>
              <a:endParaRPr lang="en-US" sz="700" dirty="0">
                <a:solidFill>
                  <a:schemeClr val="bg1"/>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92835E27-B918-96DD-B7D2-2FDB09AC579F}"/>
                </a:ext>
              </a:extLst>
            </p:cNvPr>
            <p:cNvSpPr txBox="1"/>
            <p:nvPr/>
          </p:nvSpPr>
          <p:spPr>
            <a:xfrm>
              <a:off x="7572726" y="5462015"/>
              <a:ext cx="2041425" cy="392518"/>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Student assistance professionals (SAPs)</a:t>
              </a:r>
            </a:p>
          </p:txBody>
        </p:sp>
        <p:cxnSp>
          <p:nvCxnSpPr>
            <p:cNvPr id="52" name="Straight Connector 51">
              <a:extLst>
                <a:ext uri="{FF2B5EF4-FFF2-40B4-BE49-F238E27FC236}">
                  <a16:creationId xmlns:a16="http://schemas.microsoft.com/office/drawing/2014/main" id="{DE47FC9E-550F-8E97-54DC-D11D5D71E9A1}"/>
                </a:ext>
              </a:extLst>
            </p:cNvPr>
            <p:cNvCxnSpPr>
              <a:cxnSpLocks/>
            </p:cNvCxnSpPr>
            <p:nvPr/>
          </p:nvCxnSpPr>
          <p:spPr>
            <a:xfrm>
              <a:off x="3884291" y="5309586"/>
              <a:ext cx="0" cy="734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B4618B4-42B3-E7C7-1AFE-24CDC975C2A9}"/>
                </a:ext>
              </a:extLst>
            </p:cNvPr>
            <p:cNvCxnSpPr>
              <a:cxnSpLocks/>
            </p:cNvCxnSpPr>
            <p:nvPr/>
          </p:nvCxnSpPr>
          <p:spPr>
            <a:xfrm>
              <a:off x="4986901" y="5309586"/>
              <a:ext cx="0" cy="734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96FED60-9DE9-8D9C-87DD-AF7023E17681}"/>
                </a:ext>
              </a:extLst>
            </p:cNvPr>
            <p:cNvCxnSpPr>
              <a:cxnSpLocks/>
            </p:cNvCxnSpPr>
            <p:nvPr/>
          </p:nvCxnSpPr>
          <p:spPr>
            <a:xfrm>
              <a:off x="6206260" y="5306147"/>
              <a:ext cx="0" cy="73769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207F3FE-A3B2-53C6-FF6A-C91D1C52F381}"/>
                </a:ext>
              </a:extLst>
            </p:cNvPr>
            <p:cNvCxnSpPr>
              <a:cxnSpLocks/>
            </p:cNvCxnSpPr>
            <p:nvPr/>
          </p:nvCxnSpPr>
          <p:spPr>
            <a:xfrm flipH="1">
              <a:off x="7311758" y="5313025"/>
              <a:ext cx="7617" cy="73082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Shape">
              <a:extLst>
                <a:ext uri="{FF2B5EF4-FFF2-40B4-BE49-F238E27FC236}">
                  <a16:creationId xmlns:a16="http://schemas.microsoft.com/office/drawing/2014/main" id="{5D8BF411-C070-CADB-D71E-699F9ED2C7BA}"/>
                </a:ext>
              </a:extLst>
            </p:cNvPr>
            <p:cNvSpPr/>
            <p:nvPr/>
          </p:nvSpPr>
          <p:spPr>
            <a:xfrm>
              <a:off x="6856863" y="4313886"/>
              <a:ext cx="507866" cy="443347"/>
            </a:xfrm>
            <a:custGeom>
              <a:avLst/>
              <a:gdLst/>
              <a:ahLst/>
              <a:cxnLst>
                <a:cxn ang="0">
                  <a:pos x="wd2" y="hd2"/>
                </a:cxn>
                <a:cxn ang="5400000">
                  <a:pos x="wd2" y="hd2"/>
                </a:cxn>
                <a:cxn ang="10800000">
                  <a:pos x="wd2" y="hd2"/>
                </a:cxn>
                <a:cxn ang="16200000">
                  <a:pos x="wd2" y="hd2"/>
                </a:cxn>
              </a:cxnLst>
              <a:rect l="0" t="0" r="r" b="b"/>
              <a:pathLst>
                <a:path w="21600" h="21600" extrusionOk="0">
                  <a:moveTo>
                    <a:pt x="3735" y="0"/>
                  </a:moveTo>
                  <a:cubicBezTo>
                    <a:pt x="3545" y="0"/>
                    <a:pt x="3370" y="114"/>
                    <a:pt x="3278" y="306"/>
                  </a:cubicBezTo>
                  <a:lnTo>
                    <a:pt x="67" y="6778"/>
                  </a:lnTo>
                  <a:cubicBezTo>
                    <a:pt x="23" y="6869"/>
                    <a:pt x="0" y="6977"/>
                    <a:pt x="0" y="7084"/>
                  </a:cubicBezTo>
                  <a:cubicBezTo>
                    <a:pt x="0" y="8535"/>
                    <a:pt x="768" y="9774"/>
                    <a:pt x="1858" y="10325"/>
                  </a:cubicBezTo>
                  <a:lnTo>
                    <a:pt x="1858" y="21000"/>
                  </a:lnTo>
                  <a:cubicBezTo>
                    <a:pt x="1858" y="21333"/>
                    <a:pt x="2091" y="21600"/>
                    <a:pt x="2382" y="21600"/>
                  </a:cubicBezTo>
                  <a:lnTo>
                    <a:pt x="5307" y="21600"/>
                  </a:lnTo>
                  <a:cubicBezTo>
                    <a:pt x="5312" y="21600"/>
                    <a:pt x="5322" y="21600"/>
                    <a:pt x="5326" y="21600"/>
                  </a:cubicBezTo>
                  <a:lnTo>
                    <a:pt x="9423" y="21600"/>
                  </a:lnTo>
                  <a:cubicBezTo>
                    <a:pt x="9427" y="21600"/>
                    <a:pt x="9438" y="21600"/>
                    <a:pt x="9442" y="21600"/>
                  </a:cubicBezTo>
                  <a:lnTo>
                    <a:pt x="19208" y="21600"/>
                  </a:lnTo>
                  <a:cubicBezTo>
                    <a:pt x="19500" y="21600"/>
                    <a:pt x="19742" y="21333"/>
                    <a:pt x="19742" y="21000"/>
                  </a:cubicBezTo>
                  <a:lnTo>
                    <a:pt x="19742" y="10402"/>
                  </a:lnTo>
                  <a:cubicBezTo>
                    <a:pt x="19742" y="10376"/>
                    <a:pt x="19747" y="10357"/>
                    <a:pt x="19742" y="10336"/>
                  </a:cubicBezTo>
                  <a:cubicBezTo>
                    <a:pt x="20837" y="9785"/>
                    <a:pt x="21600" y="8539"/>
                    <a:pt x="21600" y="7084"/>
                  </a:cubicBezTo>
                  <a:cubicBezTo>
                    <a:pt x="21600" y="6977"/>
                    <a:pt x="21582" y="6869"/>
                    <a:pt x="21533" y="6778"/>
                  </a:cubicBezTo>
                  <a:lnTo>
                    <a:pt x="18313" y="306"/>
                  </a:lnTo>
                  <a:cubicBezTo>
                    <a:pt x="18220" y="118"/>
                    <a:pt x="18045" y="0"/>
                    <a:pt x="17855" y="0"/>
                  </a:cubicBezTo>
                  <a:lnTo>
                    <a:pt x="3735" y="0"/>
                  </a:lnTo>
                  <a:close/>
                  <a:moveTo>
                    <a:pt x="4049" y="1222"/>
                  </a:moveTo>
                  <a:lnTo>
                    <a:pt x="17551" y="1222"/>
                  </a:lnTo>
                  <a:lnTo>
                    <a:pt x="20056" y="6276"/>
                  </a:lnTo>
                  <a:lnTo>
                    <a:pt x="1544" y="6276"/>
                  </a:lnTo>
                  <a:cubicBezTo>
                    <a:pt x="1544" y="6276"/>
                    <a:pt x="4049" y="1222"/>
                    <a:pt x="4049" y="1222"/>
                  </a:cubicBezTo>
                  <a:close/>
                  <a:moveTo>
                    <a:pt x="1096" y="7487"/>
                  </a:moveTo>
                  <a:lnTo>
                    <a:pt x="5107" y="7487"/>
                  </a:lnTo>
                  <a:cubicBezTo>
                    <a:pt x="4939" y="8580"/>
                    <a:pt x="4099" y="9408"/>
                    <a:pt x="3097" y="9408"/>
                  </a:cubicBezTo>
                  <a:cubicBezTo>
                    <a:pt x="2095" y="9414"/>
                    <a:pt x="1263" y="8580"/>
                    <a:pt x="1096" y="7487"/>
                  </a:cubicBezTo>
                  <a:close/>
                  <a:moveTo>
                    <a:pt x="6231" y="7487"/>
                  </a:moveTo>
                  <a:cubicBezTo>
                    <a:pt x="6231" y="7487"/>
                    <a:pt x="10243" y="7487"/>
                    <a:pt x="10243" y="7487"/>
                  </a:cubicBezTo>
                  <a:cubicBezTo>
                    <a:pt x="10075" y="8580"/>
                    <a:pt x="9234" y="9408"/>
                    <a:pt x="8232" y="9408"/>
                  </a:cubicBezTo>
                  <a:cubicBezTo>
                    <a:pt x="7230" y="9408"/>
                    <a:pt x="6404" y="8580"/>
                    <a:pt x="6231" y="7487"/>
                  </a:cubicBezTo>
                  <a:close/>
                  <a:moveTo>
                    <a:pt x="11367" y="7487"/>
                  </a:moveTo>
                  <a:cubicBezTo>
                    <a:pt x="11367" y="7487"/>
                    <a:pt x="15369" y="7487"/>
                    <a:pt x="15369" y="7487"/>
                  </a:cubicBezTo>
                  <a:cubicBezTo>
                    <a:pt x="15201" y="8580"/>
                    <a:pt x="14369" y="9408"/>
                    <a:pt x="13368" y="9408"/>
                  </a:cubicBezTo>
                  <a:cubicBezTo>
                    <a:pt x="12366" y="9408"/>
                    <a:pt x="11535" y="8580"/>
                    <a:pt x="11367" y="7487"/>
                  </a:cubicBezTo>
                  <a:close/>
                  <a:moveTo>
                    <a:pt x="16503" y="7498"/>
                  </a:moveTo>
                  <a:lnTo>
                    <a:pt x="20514" y="7498"/>
                  </a:lnTo>
                  <a:cubicBezTo>
                    <a:pt x="20342" y="8585"/>
                    <a:pt x="19506" y="9419"/>
                    <a:pt x="18503" y="9419"/>
                  </a:cubicBezTo>
                  <a:cubicBezTo>
                    <a:pt x="17502" y="9419"/>
                    <a:pt x="16670" y="8590"/>
                    <a:pt x="16503" y="7498"/>
                  </a:cubicBezTo>
                  <a:close/>
                  <a:moveTo>
                    <a:pt x="5669" y="9059"/>
                  </a:moveTo>
                  <a:cubicBezTo>
                    <a:pt x="6225" y="10004"/>
                    <a:pt x="7164" y="10631"/>
                    <a:pt x="8232" y="10631"/>
                  </a:cubicBezTo>
                  <a:cubicBezTo>
                    <a:pt x="9300" y="10631"/>
                    <a:pt x="10244" y="10004"/>
                    <a:pt x="10805" y="9059"/>
                  </a:cubicBezTo>
                  <a:cubicBezTo>
                    <a:pt x="11361" y="10004"/>
                    <a:pt x="12304" y="10631"/>
                    <a:pt x="13368" y="10631"/>
                  </a:cubicBezTo>
                  <a:cubicBezTo>
                    <a:pt x="14436" y="10631"/>
                    <a:pt x="15375" y="10004"/>
                    <a:pt x="15931" y="9059"/>
                  </a:cubicBezTo>
                  <a:cubicBezTo>
                    <a:pt x="16487" y="10004"/>
                    <a:pt x="17435" y="10631"/>
                    <a:pt x="18503" y="10631"/>
                  </a:cubicBezTo>
                  <a:cubicBezTo>
                    <a:pt x="18565" y="10631"/>
                    <a:pt x="18623" y="10620"/>
                    <a:pt x="18684" y="10620"/>
                  </a:cubicBezTo>
                  <a:cubicBezTo>
                    <a:pt x="18684" y="10620"/>
                    <a:pt x="18684" y="20388"/>
                    <a:pt x="18684" y="20388"/>
                  </a:cubicBezTo>
                  <a:lnTo>
                    <a:pt x="9957" y="20388"/>
                  </a:lnTo>
                  <a:lnTo>
                    <a:pt x="9957" y="13840"/>
                  </a:lnTo>
                  <a:cubicBezTo>
                    <a:pt x="9957" y="12697"/>
                    <a:pt x="9148" y="11766"/>
                    <a:pt x="8146" y="11766"/>
                  </a:cubicBezTo>
                  <a:lnTo>
                    <a:pt x="6603" y="11766"/>
                  </a:lnTo>
                  <a:cubicBezTo>
                    <a:pt x="5605" y="11766"/>
                    <a:pt x="4793" y="12692"/>
                    <a:pt x="4793" y="13840"/>
                  </a:cubicBezTo>
                  <a:lnTo>
                    <a:pt x="4793" y="20399"/>
                  </a:lnTo>
                  <a:lnTo>
                    <a:pt x="2916" y="20399"/>
                  </a:lnTo>
                  <a:lnTo>
                    <a:pt x="2916" y="10620"/>
                  </a:lnTo>
                  <a:cubicBezTo>
                    <a:pt x="2977" y="10625"/>
                    <a:pt x="3035" y="10631"/>
                    <a:pt x="3097" y="10631"/>
                  </a:cubicBezTo>
                  <a:cubicBezTo>
                    <a:pt x="4165" y="10631"/>
                    <a:pt x="5113" y="10004"/>
                    <a:pt x="5669" y="9059"/>
                  </a:cubicBezTo>
                  <a:close/>
                  <a:moveTo>
                    <a:pt x="12434" y="11526"/>
                  </a:moveTo>
                  <a:cubicBezTo>
                    <a:pt x="11631" y="11526"/>
                    <a:pt x="10976" y="12276"/>
                    <a:pt x="10976" y="13196"/>
                  </a:cubicBezTo>
                  <a:lnTo>
                    <a:pt x="10976" y="15772"/>
                  </a:lnTo>
                  <a:cubicBezTo>
                    <a:pt x="10976" y="16692"/>
                    <a:pt x="11631" y="17442"/>
                    <a:pt x="12434" y="17442"/>
                  </a:cubicBezTo>
                  <a:lnTo>
                    <a:pt x="15369" y="17442"/>
                  </a:lnTo>
                  <a:cubicBezTo>
                    <a:pt x="16172" y="17442"/>
                    <a:pt x="16826" y="16692"/>
                    <a:pt x="16826" y="15772"/>
                  </a:cubicBezTo>
                  <a:lnTo>
                    <a:pt x="16826" y="13196"/>
                  </a:lnTo>
                  <a:cubicBezTo>
                    <a:pt x="16826" y="12276"/>
                    <a:pt x="16172" y="11526"/>
                    <a:pt x="15369" y="11526"/>
                  </a:cubicBezTo>
                  <a:lnTo>
                    <a:pt x="12434" y="11526"/>
                  </a:lnTo>
                  <a:close/>
                  <a:moveTo>
                    <a:pt x="12434" y="12737"/>
                  </a:moveTo>
                  <a:lnTo>
                    <a:pt x="15369" y="12737"/>
                  </a:lnTo>
                  <a:cubicBezTo>
                    <a:pt x="15589" y="12737"/>
                    <a:pt x="15769" y="12948"/>
                    <a:pt x="15769" y="13196"/>
                  </a:cubicBezTo>
                  <a:cubicBezTo>
                    <a:pt x="15769" y="13196"/>
                    <a:pt x="15769" y="15772"/>
                    <a:pt x="15769" y="15772"/>
                  </a:cubicBezTo>
                  <a:cubicBezTo>
                    <a:pt x="15769" y="16024"/>
                    <a:pt x="15585" y="16230"/>
                    <a:pt x="15369" y="16230"/>
                  </a:cubicBezTo>
                  <a:lnTo>
                    <a:pt x="12434" y="16230"/>
                  </a:lnTo>
                  <a:cubicBezTo>
                    <a:pt x="12213" y="16230"/>
                    <a:pt x="12034" y="16020"/>
                    <a:pt x="12034" y="15772"/>
                  </a:cubicBezTo>
                  <a:lnTo>
                    <a:pt x="12034" y="13196"/>
                  </a:lnTo>
                  <a:cubicBezTo>
                    <a:pt x="12034" y="12943"/>
                    <a:pt x="12218" y="12737"/>
                    <a:pt x="12434" y="12737"/>
                  </a:cubicBezTo>
                  <a:close/>
                  <a:moveTo>
                    <a:pt x="6603" y="12977"/>
                  </a:moveTo>
                  <a:lnTo>
                    <a:pt x="8146" y="12977"/>
                  </a:lnTo>
                  <a:cubicBezTo>
                    <a:pt x="8562" y="12977"/>
                    <a:pt x="8899" y="13359"/>
                    <a:pt x="8899" y="13840"/>
                  </a:cubicBezTo>
                  <a:lnTo>
                    <a:pt x="8899" y="20388"/>
                  </a:lnTo>
                  <a:lnTo>
                    <a:pt x="5850" y="20388"/>
                  </a:lnTo>
                  <a:lnTo>
                    <a:pt x="5850" y="13840"/>
                  </a:lnTo>
                  <a:cubicBezTo>
                    <a:pt x="5850" y="13364"/>
                    <a:pt x="6184" y="12977"/>
                    <a:pt x="6603" y="12977"/>
                  </a:cubicBezTo>
                  <a:close/>
                </a:path>
              </a:pathLst>
            </a:custGeom>
            <a:solidFill>
              <a:schemeClr val="bg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dirty="0"/>
            </a:p>
          </p:txBody>
        </p:sp>
        <p:sp>
          <p:nvSpPr>
            <p:cNvPr id="60" name="Shape">
              <a:extLst>
                <a:ext uri="{FF2B5EF4-FFF2-40B4-BE49-F238E27FC236}">
                  <a16:creationId xmlns:a16="http://schemas.microsoft.com/office/drawing/2014/main" id="{7804046E-C2F1-381C-EDBD-68CB8E73842B}"/>
                </a:ext>
              </a:extLst>
            </p:cNvPr>
            <p:cNvSpPr/>
            <p:nvPr/>
          </p:nvSpPr>
          <p:spPr>
            <a:xfrm>
              <a:off x="5755854" y="4293632"/>
              <a:ext cx="455790" cy="480434"/>
            </a:xfrm>
            <a:custGeom>
              <a:avLst/>
              <a:gdLst/>
              <a:ahLst/>
              <a:cxnLst>
                <a:cxn ang="0">
                  <a:pos x="wd2" y="hd2"/>
                </a:cxn>
                <a:cxn ang="5400000">
                  <a:pos x="wd2" y="hd2"/>
                </a:cxn>
                <a:cxn ang="10800000">
                  <a:pos x="wd2" y="hd2"/>
                </a:cxn>
                <a:cxn ang="16200000">
                  <a:pos x="wd2" y="hd2"/>
                </a:cxn>
              </a:cxnLst>
              <a:rect l="0" t="0" r="r" b="b"/>
              <a:pathLst>
                <a:path w="21600" h="21600" extrusionOk="0">
                  <a:moveTo>
                    <a:pt x="9623" y="0"/>
                  </a:moveTo>
                  <a:cubicBezTo>
                    <a:pt x="8433" y="0"/>
                    <a:pt x="7285" y="343"/>
                    <a:pt x="6302" y="980"/>
                  </a:cubicBezTo>
                  <a:lnTo>
                    <a:pt x="1081" y="4358"/>
                  </a:lnTo>
                  <a:cubicBezTo>
                    <a:pt x="598" y="4671"/>
                    <a:pt x="309" y="5196"/>
                    <a:pt x="309" y="5750"/>
                  </a:cubicBezTo>
                  <a:cubicBezTo>
                    <a:pt x="309" y="6332"/>
                    <a:pt x="619" y="6861"/>
                    <a:pt x="1139" y="7169"/>
                  </a:cubicBezTo>
                  <a:cubicBezTo>
                    <a:pt x="1659" y="7478"/>
                    <a:pt x="2286" y="7507"/>
                    <a:pt x="2838" y="7252"/>
                  </a:cubicBezTo>
                  <a:lnTo>
                    <a:pt x="6698" y="5457"/>
                  </a:lnTo>
                  <a:lnTo>
                    <a:pt x="6698" y="5650"/>
                  </a:lnTo>
                  <a:cubicBezTo>
                    <a:pt x="6698" y="6589"/>
                    <a:pt x="7542" y="7362"/>
                    <a:pt x="8532" y="7362"/>
                  </a:cubicBezTo>
                  <a:lnTo>
                    <a:pt x="12315" y="7362"/>
                  </a:lnTo>
                  <a:cubicBezTo>
                    <a:pt x="13087" y="7362"/>
                    <a:pt x="13837" y="7475"/>
                    <a:pt x="14574" y="7691"/>
                  </a:cubicBezTo>
                  <a:lnTo>
                    <a:pt x="16996" y="8396"/>
                  </a:lnTo>
                  <a:lnTo>
                    <a:pt x="16996" y="9340"/>
                  </a:lnTo>
                  <a:cubicBezTo>
                    <a:pt x="16996" y="9641"/>
                    <a:pt x="17287" y="9880"/>
                    <a:pt x="17604" y="9880"/>
                  </a:cubicBezTo>
                  <a:lnTo>
                    <a:pt x="21050" y="9880"/>
                  </a:lnTo>
                  <a:cubicBezTo>
                    <a:pt x="21367" y="9880"/>
                    <a:pt x="21600" y="9641"/>
                    <a:pt x="21600" y="9340"/>
                  </a:cubicBezTo>
                  <a:lnTo>
                    <a:pt x="21600" y="668"/>
                  </a:lnTo>
                  <a:cubicBezTo>
                    <a:pt x="21600" y="367"/>
                    <a:pt x="21368" y="110"/>
                    <a:pt x="21050" y="110"/>
                  </a:cubicBezTo>
                  <a:lnTo>
                    <a:pt x="17604" y="110"/>
                  </a:lnTo>
                  <a:cubicBezTo>
                    <a:pt x="17287" y="110"/>
                    <a:pt x="16996" y="367"/>
                    <a:pt x="16996" y="668"/>
                  </a:cubicBezTo>
                  <a:lnTo>
                    <a:pt x="16996" y="1538"/>
                  </a:lnTo>
                  <a:lnTo>
                    <a:pt x="16620" y="1236"/>
                  </a:lnTo>
                  <a:cubicBezTo>
                    <a:pt x="15577" y="441"/>
                    <a:pt x="14290" y="0"/>
                    <a:pt x="12952" y="0"/>
                  </a:cubicBezTo>
                  <a:lnTo>
                    <a:pt x="9623" y="0"/>
                  </a:lnTo>
                  <a:close/>
                  <a:moveTo>
                    <a:pt x="9623" y="1090"/>
                  </a:moveTo>
                  <a:lnTo>
                    <a:pt x="12952" y="1090"/>
                  </a:lnTo>
                  <a:cubicBezTo>
                    <a:pt x="14029" y="1090"/>
                    <a:pt x="15067" y="1448"/>
                    <a:pt x="15906" y="2088"/>
                  </a:cubicBezTo>
                  <a:lnTo>
                    <a:pt x="16996" y="2939"/>
                  </a:lnTo>
                  <a:lnTo>
                    <a:pt x="16996" y="7252"/>
                  </a:lnTo>
                  <a:lnTo>
                    <a:pt x="14912" y="6648"/>
                  </a:lnTo>
                  <a:cubicBezTo>
                    <a:pt x="14064" y="6399"/>
                    <a:pt x="13202" y="6272"/>
                    <a:pt x="12315" y="6272"/>
                  </a:cubicBezTo>
                  <a:lnTo>
                    <a:pt x="8532" y="6272"/>
                  </a:lnTo>
                  <a:cubicBezTo>
                    <a:pt x="8176" y="6272"/>
                    <a:pt x="7856" y="5987"/>
                    <a:pt x="7856" y="5650"/>
                  </a:cubicBezTo>
                  <a:lnTo>
                    <a:pt x="7856" y="4990"/>
                  </a:lnTo>
                  <a:cubicBezTo>
                    <a:pt x="8604" y="4811"/>
                    <a:pt x="10198" y="4494"/>
                    <a:pt x="11833" y="4743"/>
                  </a:cubicBezTo>
                  <a:cubicBezTo>
                    <a:pt x="12146" y="4791"/>
                    <a:pt x="12448" y="4592"/>
                    <a:pt x="12499" y="4294"/>
                  </a:cubicBezTo>
                  <a:cubicBezTo>
                    <a:pt x="12549" y="3997"/>
                    <a:pt x="12339" y="3720"/>
                    <a:pt x="12026" y="3672"/>
                  </a:cubicBezTo>
                  <a:cubicBezTo>
                    <a:pt x="9563" y="3296"/>
                    <a:pt x="7249" y="4024"/>
                    <a:pt x="7123" y="4065"/>
                  </a:cubicBezTo>
                  <a:cubicBezTo>
                    <a:pt x="7110" y="4070"/>
                    <a:pt x="7094" y="4070"/>
                    <a:pt x="7084" y="4075"/>
                  </a:cubicBezTo>
                  <a:cubicBezTo>
                    <a:pt x="7073" y="4079"/>
                    <a:pt x="7066" y="4088"/>
                    <a:pt x="7055" y="4093"/>
                  </a:cubicBezTo>
                  <a:lnTo>
                    <a:pt x="2345" y="6272"/>
                  </a:lnTo>
                  <a:cubicBezTo>
                    <a:pt x="2150" y="6363"/>
                    <a:pt x="1931" y="6353"/>
                    <a:pt x="1747" y="6245"/>
                  </a:cubicBezTo>
                  <a:cubicBezTo>
                    <a:pt x="1563" y="6135"/>
                    <a:pt x="1457" y="5956"/>
                    <a:pt x="1457" y="5750"/>
                  </a:cubicBezTo>
                  <a:cubicBezTo>
                    <a:pt x="1457" y="5557"/>
                    <a:pt x="1560" y="5374"/>
                    <a:pt x="1728" y="5265"/>
                  </a:cubicBezTo>
                  <a:lnTo>
                    <a:pt x="6949" y="1877"/>
                  </a:lnTo>
                  <a:cubicBezTo>
                    <a:pt x="7740" y="1365"/>
                    <a:pt x="8666" y="1090"/>
                    <a:pt x="9623" y="1090"/>
                  </a:cubicBezTo>
                  <a:close/>
                  <a:moveTo>
                    <a:pt x="18145" y="1199"/>
                  </a:moveTo>
                  <a:lnTo>
                    <a:pt x="20451" y="1199"/>
                  </a:lnTo>
                  <a:lnTo>
                    <a:pt x="20451" y="8781"/>
                  </a:lnTo>
                  <a:lnTo>
                    <a:pt x="18145" y="8781"/>
                  </a:lnTo>
                  <a:cubicBezTo>
                    <a:pt x="18145" y="8781"/>
                    <a:pt x="18145" y="1199"/>
                    <a:pt x="18145" y="1199"/>
                  </a:cubicBezTo>
                  <a:close/>
                  <a:moveTo>
                    <a:pt x="10144" y="8790"/>
                  </a:moveTo>
                  <a:cubicBezTo>
                    <a:pt x="9149" y="8790"/>
                    <a:pt x="8339" y="9559"/>
                    <a:pt x="8339" y="10502"/>
                  </a:cubicBezTo>
                  <a:cubicBezTo>
                    <a:pt x="8339" y="11062"/>
                    <a:pt x="8745" y="11698"/>
                    <a:pt x="9584" y="12453"/>
                  </a:cubicBezTo>
                  <a:cubicBezTo>
                    <a:pt x="10140" y="12953"/>
                    <a:pt x="10690" y="13325"/>
                    <a:pt x="10713" y="13341"/>
                  </a:cubicBezTo>
                  <a:cubicBezTo>
                    <a:pt x="10813" y="13408"/>
                    <a:pt x="10934" y="13451"/>
                    <a:pt x="11051" y="13451"/>
                  </a:cubicBezTo>
                  <a:cubicBezTo>
                    <a:pt x="11168" y="13451"/>
                    <a:pt x="11279" y="13408"/>
                    <a:pt x="11379" y="13341"/>
                  </a:cubicBezTo>
                  <a:cubicBezTo>
                    <a:pt x="11402" y="13325"/>
                    <a:pt x="11961" y="12953"/>
                    <a:pt x="12518" y="12453"/>
                  </a:cubicBezTo>
                  <a:cubicBezTo>
                    <a:pt x="13357" y="11698"/>
                    <a:pt x="13763" y="11062"/>
                    <a:pt x="13763" y="10502"/>
                  </a:cubicBezTo>
                  <a:cubicBezTo>
                    <a:pt x="13763" y="9559"/>
                    <a:pt x="12953" y="8790"/>
                    <a:pt x="11958" y="8790"/>
                  </a:cubicBezTo>
                  <a:cubicBezTo>
                    <a:pt x="11637" y="8790"/>
                    <a:pt x="11324" y="8869"/>
                    <a:pt x="11051" y="9019"/>
                  </a:cubicBezTo>
                  <a:cubicBezTo>
                    <a:pt x="10778" y="8869"/>
                    <a:pt x="10465" y="8790"/>
                    <a:pt x="10144" y="8790"/>
                  </a:cubicBezTo>
                  <a:close/>
                  <a:moveTo>
                    <a:pt x="10144" y="9880"/>
                  </a:moveTo>
                  <a:cubicBezTo>
                    <a:pt x="10329" y="9880"/>
                    <a:pt x="10501" y="9951"/>
                    <a:pt x="10626" y="10081"/>
                  </a:cubicBezTo>
                  <a:cubicBezTo>
                    <a:pt x="10735" y="10194"/>
                    <a:pt x="10890" y="10264"/>
                    <a:pt x="11051" y="10264"/>
                  </a:cubicBezTo>
                  <a:cubicBezTo>
                    <a:pt x="11212" y="10264"/>
                    <a:pt x="11367" y="10194"/>
                    <a:pt x="11476" y="10081"/>
                  </a:cubicBezTo>
                  <a:cubicBezTo>
                    <a:pt x="11601" y="9951"/>
                    <a:pt x="11772" y="9880"/>
                    <a:pt x="11958" y="9880"/>
                  </a:cubicBezTo>
                  <a:cubicBezTo>
                    <a:pt x="12318" y="9880"/>
                    <a:pt x="12614" y="10160"/>
                    <a:pt x="12614" y="10502"/>
                  </a:cubicBezTo>
                  <a:cubicBezTo>
                    <a:pt x="12614" y="10850"/>
                    <a:pt x="11844" y="11620"/>
                    <a:pt x="11051" y="12215"/>
                  </a:cubicBezTo>
                  <a:cubicBezTo>
                    <a:pt x="10258" y="11621"/>
                    <a:pt x="9487" y="10851"/>
                    <a:pt x="9487" y="10502"/>
                  </a:cubicBezTo>
                  <a:cubicBezTo>
                    <a:pt x="9487" y="10160"/>
                    <a:pt x="9783" y="9880"/>
                    <a:pt x="10144" y="9880"/>
                  </a:cubicBezTo>
                  <a:close/>
                  <a:moveTo>
                    <a:pt x="627" y="11720"/>
                  </a:moveTo>
                  <a:cubicBezTo>
                    <a:pt x="310" y="11720"/>
                    <a:pt x="0" y="11977"/>
                    <a:pt x="0" y="12279"/>
                  </a:cubicBezTo>
                  <a:lnTo>
                    <a:pt x="0" y="20950"/>
                  </a:lnTo>
                  <a:cubicBezTo>
                    <a:pt x="0" y="21251"/>
                    <a:pt x="310" y="21490"/>
                    <a:pt x="627" y="21490"/>
                  </a:cubicBezTo>
                  <a:lnTo>
                    <a:pt x="4073" y="21490"/>
                  </a:lnTo>
                  <a:cubicBezTo>
                    <a:pt x="4391" y="21490"/>
                    <a:pt x="4604" y="21251"/>
                    <a:pt x="4604" y="20950"/>
                  </a:cubicBezTo>
                  <a:lnTo>
                    <a:pt x="4604" y="20080"/>
                  </a:lnTo>
                  <a:lnTo>
                    <a:pt x="5009" y="20364"/>
                  </a:lnTo>
                  <a:cubicBezTo>
                    <a:pt x="6052" y="21159"/>
                    <a:pt x="7387" y="21600"/>
                    <a:pt x="8725" y="21600"/>
                  </a:cubicBezTo>
                  <a:lnTo>
                    <a:pt x="12055" y="21600"/>
                  </a:lnTo>
                  <a:cubicBezTo>
                    <a:pt x="13244" y="21600"/>
                    <a:pt x="14393" y="21266"/>
                    <a:pt x="15375" y="20629"/>
                  </a:cubicBezTo>
                  <a:lnTo>
                    <a:pt x="20596" y="17251"/>
                  </a:lnTo>
                  <a:cubicBezTo>
                    <a:pt x="21079" y="16939"/>
                    <a:pt x="21368" y="16422"/>
                    <a:pt x="21368" y="15868"/>
                  </a:cubicBezTo>
                  <a:cubicBezTo>
                    <a:pt x="21368" y="15286"/>
                    <a:pt x="21058" y="14757"/>
                    <a:pt x="20538" y="14449"/>
                  </a:cubicBezTo>
                  <a:cubicBezTo>
                    <a:pt x="20018" y="14141"/>
                    <a:pt x="19352" y="14102"/>
                    <a:pt x="18801" y="14357"/>
                  </a:cubicBezTo>
                  <a:lnTo>
                    <a:pt x="14892" y="16161"/>
                  </a:lnTo>
                  <a:lnTo>
                    <a:pt x="14892" y="15969"/>
                  </a:lnTo>
                  <a:cubicBezTo>
                    <a:pt x="14892" y="15029"/>
                    <a:pt x="14135" y="14284"/>
                    <a:pt x="13145" y="14284"/>
                  </a:cubicBezTo>
                  <a:lnTo>
                    <a:pt x="9362" y="14284"/>
                  </a:lnTo>
                  <a:cubicBezTo>
                    <a:pt x="8590" y="14284"/>
                    <a:pt x="7802" y="14162"/>
                    <a:pt x="7065" y="13945"/>
                  </a:cubicBezTo>
                  <a:lnTo>
                    <a:pt x="4604" y="13222"/>
                  </a:lnTo>
                  <a:lnTo>
                    <a:pt x="4604" y="12279"/>
                  </a:lnTo>
                  <a:cubicBezTo>
                    <a:pt x="4604" y="11977"/>
                    <a:pt x="4391" y="11720"/>
                    <a:pt x="4073" y="11720"/>
                  </a:cubicBezTo>
                  <a:lnTo>
                    <a:pt x="627" y="11720"/>
                  </a:lnTo>
                  <a:close/>
                  <a:moveTo>
                    <a:pt x="1149" y="12810"/>
                  </a:moveTo>
                  <a:lnTo>
                    <a:pt x="3455" y="12810"/>
                  </a:lnTo>
                  <a:cubicBezTo>
                    <a:pt x="3455" y="12810"/>
                    <a:pt x="3455" y="20400"/>
                    <a:pt x="3455" y="20401"/>
                  </a:cubicBezTo>
                  <a:lnTo>
                    <a:pt x="1149" y="20401"/>
                  </a:lnTo>
                  <a:lnTo>
                    <a:pt x="1149" y="12810"/>
                  </a:lnTo>
                  <a:close/>
                  <a:moveTo>
                    <a:pt x="4604" y="14357"/>
                  </a:moveTo>
                  <a:lnTo>
                    <a:pt x="6727" y="14989"/>
                  </a:lnTo>
                  <a:cubicBezTo>
                    <a:pt x="7575" y="15238"/>
                    <a:pt x="8475" y="15374"/>
                    <a:pt x="9362" y="15374"/>
                  </a:cubicBezTo>
                  <a:lnTo>
                    <a:pt x="13145" y="15374"/>
                  </a:lnTo>
                  <a:cubicBezTo>
                    <a:pt x="13501" y="15374"/>
                    <a:pt x="13744" y="15631"/>
                    <a:pt x="13744" y="15969"/>
                  </a:cubicBezTo>
                  <a:lnTo>
                    <a:pt x="13744" y="16628"/>
                  </a:lnTo>
                  <a:cubicBezTo>
                    <a:pt x="13054" y="16807"/>
                    <a:pt x="11441" y="17116"/>
                    <a:pt x="9806" y="16866"/>
                  </a:cubicBezTo>
                  <a:cubicBezTo>
                    <a:pt x="9493" y="16818"/>
                    <a:pt x="9210" y="17026"/>
                    <a:pt x="9159" y="17324"/>
                  </a:cubicBezTo>
                  <a:cubicBezTo>
                    <a:pt x="9109" y="17622"/>
                    <a:pt x="9328" y="17899"/>
                    <a:pt x="9642" y="17947"/>
                  </a:cubicBezTo>
                  <a:cubicBezTo>
                    <a:pt x="10142" y="18023"/>
                    <a:pt x="10638" y="18056"/>
                    <a:pt x="11109" y="18056"/>
                  </a:cubicBezTo>
                  <a:cubicBezTo>
                    <a:pt x="12959" y="18056"/>
                    <a:pt x="14458" y="17584"/>
                    <a:pt x="14554" y="17553"/>
                  </a:cubicBezTo>
                  <a:cubicBezTo>
                    <a:pt x="14576" y="17546"/>
                    <a:pt x="14593" y="17535"/>
                    <a:pt x="14612" y="17525"/>
                  </a:cubicBezTo>
                  <a:cubicBezTo>
                    <a:pt x="14614" y="17525"/>
                    <a:pt x="14620" y="17526"/>
                    <a:pt x="14622" y="17525"/>
                  </a:cubicBezTo>
                  <a:lnTo>
                    <a:pt x="19332" y="15346"/>
                  </a:lnTo>
                  <a:cubicBezTo>
                    <a:pt x="19527" y="15256"/>
                    <a:pt x="19746" y="15265"/>
                    <a:pt x="19930" y="15374"/>
                  </a:cubicBezTo>
                  <a:cubicBezTo>
                    <a:pt x="20114" y="15483"/>
                    <a:pt x="20220" y="15662"/>
                    <a:pt x="20220" y="15868"/>
                  </a:cubicBezTo>
                  <a:cubicBezTo>
                    <a:pt x="20220" y="16061"/>
                    <a:pt x="20118" y="16245"/>
                    <a:pt x="19950" y="16353"/>
                  </a:cubicBezTo>
                  <a:lnTo>
                    <a:pt x="14718" y="19723"/>
                  </a:lnTo>
                  <a:cubicBezTo>
                    <a:pt x="13928" y="20235"/>
                    <a:pt x="13012" y="20501"/>
                    <a:pt x="12055" y="20501"/>
                  </a:cubicBezTo>
                  <a:lnTo>
                    <a:pt x="8725" y="20501"/>
                  </a:lnTo>
                  <a:cubicBezTo>
                    <a:pt x="7649" y="20501"/>
                    <a:pt x="6572" y="20161"/>
                    <a:pt x="5733" y="19521"/>
                  </a:cubicBezTo>
                  <a:lnTo>
                    <a:pt x="4604" y="18679"/>
                  </a:lnTo>
                  <a:lnTo>
                    <a:pt x="4604" y="14357"/>
                  </a:lnTo>
                  <a:close/>
                </a:path>
              </a:pathLst>
            </a:custGeom>
            <a:solidFill>
              <a:schemeClr val="bg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dirty="0"/>
            </a:p>
          </p:txBody>
        </p:sp>
        <p:pic>
          <p:nvPicPr>
            <p:cNvPr id="34" name="Graphic 33" descr="Walk with solid fill">
              <a:extLst>
                <a:ext uri="{FF2B5EF4-FFF2-40B4-BE49-F238E27FC236}">
                  <a16:creationId xmlns:a16="http://schemas.microsoft.com/office/drawing/2014/main" id="{01118070-DA8E-8FE9-E157-4D2437509DC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76689" y="4307233"/>
              <a:ext cx="640080" cy="640080"/>
            </a:xfrm>
            <a:prstGeom prst="rect">
              <a:avLst/>
            </a:prstGeom>
          </p:spPr>
        </p:pic>
        <p:pic>
          <p:nvPicPr>
            <p:cNvPr id="36" name="Graphic 35" descr="Chat with solid fill">
              <a:extLst>
                <a:ext uri="{FF2B5EF4-FFF2-40B4-BE49-F238E27FC236}">
                  <a16:creationId xmlns:a16="http://schemas.microsoft.com/office/drawing/2014/main" id="{D62D609C-AADA-4C12-25E3-4C1C99A93F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5217" y="4213809"/>
              <a:ext cx="640080" cy="640080"/>
            </a:xfrm>
            <a:prstGeom prst="rect">
              <a:avLst/>
            </a:prstGeom>
          </p:spPr>
        </p:pic>
        <p:sp>
          <p:nvSpPr>
            <p:cNvPr id="62" name="Freeform 6">
              <a:extLst>
                <a:ext uri="{FF2B5EF4-FFF2-40B4-BE49-F238E27FC236}">
                  <a16:creationId xmlns:a16="http://schemas.microsoft.com/office/drawing/2014/main" id="{F4D9ADC6-7CC8-B596-2BDE-C6CCFC353673}"/>
                </a:ext>
              </a:extLst>
            </p:cNvPr>
            <p:cNvSpPr>
              <a:spLocks noEditPoints="1"/>
            </p:cNvSpPr>
            <p:nvPr/>
          </p:nvSpPr>
          <p:spPr bwMode="auto">
            <a:xfrm>
              <a:off x="7991736" y="4357746"/>
              <a:ext cx="457200" cy="457200"/>
            </a:xfrm>
            <a:custGeom>
              <a:avLst/>
              <a:gdLst>
                <a:gd name="T0" fmla="*/ 1690 w 3944"/>
                <a:gd name="T1" fmla="*/ 1291 h 3943"/>
                <a:gd name="T2" fmla="*/ 1407 w 3944"/>
                <a:gd name="T3" fmla="*/ 1501 h 3943"/>
                <a:gd name="T4" fmla="*/ 1254 w 3944"/>
                <a:gd name="T5" fmla="*/ 1823 h 3943"/>
                <a:gd name="T6" fmla="*/ 1272 w 3944"/>
                <a:gd name="T7" fmla="*/ 2192 h 3943"/>
                <a:gd name="T8" fmla="*/ 1455 w 3944"/>
                <a:gd name="T9" fmla="*/ 2495 h 3943"/>
                <a:gd name="T10" fmla="*/ 1758 w 3944"/>
                <a:gd name="T11" fmla="*/ 2678 h 3943"/>
                <a:gd name="T12" fmla="*/ 2127 w 3944"/>
                <a:gd name="T13" fmla="*/ 2696 h 3943"/>
                <a:gd name="T14" fmla="*/ 2449 w 3944"/>
                <a:gd name="T15" fmla="*/ 2543 h 3943"/>
                <a:gd name="T16" fmla="*/ 2659 w 3944"/>
                <a:gd name="T17" fmla="*/ 2260 h 3943"/>
                <a:gd name="T18" fmla="*/ 2713 w 3944"/>
                <a:gd name="T19" fmla="*/ 1896 h 3943"/>
                <a:gd name="T20" fmla="*/ 2591 w 3944"/>
                <a:gd name="T21" fmla="*/ 1559 h 3943"/>
                <a:gd name="T22" fmla="*/ 2330 w 3944"/>
                <a:gd name="T23" fmla="*/ 1322 h 3943"/>
                <a:gd name="T24" fmla="*/ 1978 w 3944"/>
                <a:gd name="T25" fmla="*/ 1232 h 3943"/>
                <a:gd name="T26" fmla="*/ 2178 w 3944"/>
                <a:gd name="T27" fmla="*/ 24 h 3943"/>
                <a:gd name="T28" fmla="*/ 2261 w 3944"/>
                <a:gd name="T29" fmla="*/ 144 h 3943"/>
                <a:gd name="T30" fmla="*/ 2667 w 3944"/>
                <a:gd name="T31" fmla="*/ 666 h 3943"/>
                <a:gd name="T32" fmla="*/ 3210 w 3944"/>
                <a:gd name="T33" fmla="*/ 527 h 3943"/>
                <a:gd name="T34" fmla="*/ 3351 w 3944"/>
                <a:gd name="T35" fmla="*/ 559 h 3943"/>
                <a:gd name="T36" fmla="*/ 3570 w 3944"/>
                <a:gd name="T37" fmla="*/ 837 h 3943"/>
                <a:gd name="T38" fmla="*/ 3536 w 3944"/>
                <a:gd name="T39" fmla="*/ 979 h 3943"/>
                <a:gd name="T40" fmla="*/ 3409 w 3944"/>
                <a:gd name="T41" fmla="*/ 1620 h 3943"/>
                <a:gd name="T42" fmla="*/ 3903 w 3944"/>
                <a:gd name="T43" fmla="*/ 1743 h 3943"/>
                <a:gd name="T44" fmla="*/ 3944 w 3944"/>
                <a:gd name="T45" fmla="*/ 2089 h 3943"/>
                <a:gd name="T46" fmla="*/ 3882 w 3944"/>
                <a:gd name="T47" fmla="*/ 2222 h 3943"/>
                <a:gd name="T48" fmla="*/ 3385 w 3944"/>
                <a:gd name="T49" fmla="*/ 2412 h 3943"/>
                <a:gd name="T50" fmla="*/ 3473 w 3944"/>
                <a:gd name="T51" fmla="*/ 3067 h 3943"/>
                <a:gd name="T52" fmla="*/ 3500 w 3944"/>
                <a:gd name="T53" fmla="*/ 3212 h 3943"/>
                <a:gd name="T54" fmla="*/ 3265 w 3944"/>
                <a:gd name="T55" fmla="*/ 3475 h 3943"/>
                <a:gd name="T56" fmla="*/ 3123 w 3944"/>
                <a:gd name="T57" fmla="*/ 3500 h 3943"/>
                <a:gd name="T58" fmla="*/ 2580 w 3944"/>
                <a:gd name="T59" fmla="*/ 3319 h 3943"/>
                <a:gd name="T60" fmla="*/ 2254 w 3944"/>
                <a:gd name="T61" fmla="*/ 3829 h 3943"/>
                <a:gd name="T62" fmla="*/ 2151 w 3944"/>
                <a:gd name="T63" fmla="*/ 3932 h 3943"/>
                <a:gd name="T64" fmla="*/ 1796 w 3944"/>
                <a:gd name="T65" fmla="*/ 3932 h 3943"/>
                <a:gd name="T66" fmla="*/ 1695 w 3944"/>
                <a:gd name="T67" fmla="*/ 3829 h 3943"/>
                <a:gd name="T68" fmla="*/ 1370 w 3944"/>
                <a:gd name="T69" fmla="*/ 3321 h 3943"/>
                <a:gd name="T70" fmla="*/ 775 w 3944"/>
                <a:gd name="T71" fmla="*/ 3421 h 3943"/>
                <a:gd name="T72" fmla="*/ 629 w 3944"/>
                <a:gd name="T73" fmla="*/ 3413 h 3943"/>
                <a:gd name="T74" fmla="*/ 395 w 3944"/>
                <a:gd name="T75" fmla="*/ 3148 h 3943"/>
                <a:gd name="T76" fmla="*/ 404 w 3944"/>
                <a:gd name="T77" fmla="*/ 3003 h 3943"/>
                <a:gd name="T78" fmla="*/ 565 w 3944"/>
                <a:gd name="T79" fmla="*/ 2414 h 3943"/>
                <a:gd name="T80" fmla="*/ 62 w 3944"/>
                <a:gd name="T81" fmla="*/ 2222 h 3943"/>
                <a:gd name="T82" fmla="*/ 0 w 3944"/>
                <a:gd name="T83" fmla="*/ 2089 h 3943"/>
                <a:gd name="T84" fmla="*/ 42 w 3944"/>
                <a:gd name="T85" fmla="*/ 1743 h 3943"/>
                <a:gd name="T86" fmla="*/ 540 w 3944"/>
                <a:gd name="T87" fmla="*/ 1619 h 3943"/>
                <a:gd name="T88" fmla="*/ 711 w 3944"/>
                <a:gd name="T89" fmla="*/ 1207 h 3943"/>
                <a:gd name="T90" fmla="*/ 451 w 3944"/>
                <a:gd name="T91" fmla="*/ 775 h 3943"/>
                <a:gd name="T92" fmla="*/ 667 w 3944"/>
                <a:gd name="T93" fmla="*/ 501 h 3943"/>
                <a:gd name="T94" fmla="*/ 804 w 3944"/>
                <a:gd name="T95" fmla="*/ 451 h 3943"/>
                <a:gd name="T96" fmla="*/ 1284 w 3944"/>
                <a:gd name="T97" fmla="*/ 666 h 3943"/>
                <a:gd name="T98" fmla="*/ 1688 w 3944"/>
                <a:gd name="T99" fmla="*/ 144 h 3943"/>
                <a:gd name="T100" fmla="*/ 1770 w 3944"/>
                <a:gd name="T101" fmla="*/ 24 h 3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44" h="3943">
                  <a:moveTo>
                    <a:pt x="1978" y="1232"/>
                  </a:moveTo>
                  <a:lnTo>
                    <a:pt x="1903" y="1237"/>
                  </a:lnTo>
                  <a:lnTo>
                    <a:pt x="1829" y="1247"/>
                  </a:lnTo>
                  <a:lnTo>
                    <a:pt x="1758" y="1265"/>
                  </a:lnTo>
                  <a:lnTo>
                    <a:pt x="1690" y="1291"/>
                  </a:lnTo>
                  <a:lnTo>
                    <a:pt x="1625" y="1322"/>
                  </a:lnTo>
                  <a:lnTo>
                    <a:pt x="1564" y="1359"/>
                  </a:lnTo>
                  <a:lnTo>
                    <a:pt x="1508" y="1402"/>
                  </a:lnTo>
                  <a:lnTo>
                    <a:pt x="1455" y="1449"/>
                  </a:lnTo>
                  <a:lnTo>
                    <a:pt x="1407" y="1501"/>
                  </a:lnTo>
                  <a:lnTo>
                    <a:pt x="1366" y="1559"/>
                  </a:lnTo>
                  <a:lnTo>
                    <a:pt x="1328" y="1620"/>
                  </a:lnTo>
                  <a:lnTo>
                    <a:pt x="1297" y="1684"/>
                  </a:lnTo>
                  <a:lnTo>
                    <a:pt x="1272" y="1751"/>
                  </a:lnTo>
                  <a:lnTo>
                    <a:pt x="1254" y="1823"/>
                  </a:lnTo>
                  <a:lnTo>
                    <a:pt x="1242" y="1896"/>
                  </a:lnTo>
                  <a:lnTo>
                    <a:pt x="1239" y="1972"/>
                  </a:lnTo>
                  <a:lnTo>
                    <a:pt x="1242" y="2047"/>
                  </a:lnTo>
                  <a:lnTo>
                    <a:pt x="1254" y="2121"/>
                  </a:lnTo>
                  <a:lnTo>
                    <a:pt x="1272" y="2192"/>
                  </a:lnTo>
                  <a:lnTo>
                    <a:pt x="1297" y="2260"/>
                  </a:lnTo>
                  <a:lnTo>
                    <a:pt x="1328" y="2325"/>
                  </a:lnTo>
                  <a:lnTo>
                    <a:pt x="1366" y="2385"/>
                  </a:lnTo>
                  <a:lnTo>
                    <a:pt x="1407" y="2442"/>
                  </a:lnTo>
                  <a:lnTo>
                    <a:pt x="1455" y="2495"/>
                  </a:lnTo>
                  <a:lnTo>
                    <a:pt x="1508" y="2543"/>
                  </a:lnTo>
                  <a:lnTo>
                    <a:pt x="1564" y="2584"/>
                  </a:lnTo>
                  <a:lnTo>
                    <a:pt x="1625" y="2622"/>
                  </a:lnTo>
                  <a:lnTo>
                    <a:pt x="1690" y="2653"/>
                  </a:lnTo>
                  <a:lnTo>
                    <a:pt x="1758" y="2678"/>
                  </a:lnTo>
                  <a:lnTo>
                    <a:pt x="1829" y="2696"/>
                  </a:lnTo>
                  <a:lnTo>
                    <a:pt x="1903" y="2708"/>
                  </a:lnTo>
                  <a:lnTo>
                    <a:pt x="1978" y="2711"/>
                  </a:lnTo>
                  <a:lnTo>
                    <a:pt x="2054" y="2708"/>
                  </a:lnTo>
                  <a:lnTo>
                    <a:pt x="2127" y="2696"/>
                  </a:lnTo>
                  <a:lnTo>
                    <a:pt x="2197" y="2678"/>
                  </a:lnTo>
                  <a:lnTo>
                    <a:pt x="2266" y="2653"/>
                  </a:lnTo>
                  <a:lnTo>
                    <a:pt x="2330" y="2622"/>
                  </a:lnTo>
                  <a:lnTo>
                    <a:pt x="2391" y="2584"/>
                  </a:lnTo>
                  <a:lnTo>
                    <a:pt x="2449" y="2543"/>
                  </a:lnTo>
                  <a:lnTo>
                    <a:pt x="2500" y="2495"/>
                  </a:lnTo>
                  <a:lnTo>
                    <a:pt x="2548" y="2442"/>
                  </a:lnTo>
                  <a:lnTo>
                    <a:pt x="2591" y="2385"/>
                  </a:lnTo>
                  <a:lnTo>
                    <a:pt x="2628" y="2325"/>
                  </a:lnTo>
                  <a:lnTo>
                    <a:pt x="2659" y="2260"/>
                  </a:lnTo>
                  <a:lnTo>
                    <a:pt x="2685" y="2192"/>
                  </a:lnTo>
                  <a:lnTo>
                    <a:pt x="2703" y="2121"/>
                  </a:lnTo>
                  <a:lnTo>
                    <a:pt x="2713" y="2047"/>
                  </a:lnTo>
                  <a:lnTo>
                    <a:pt x="2717" y="1972"/>
                  </a:lnTo>
                  <a:lnTo>
                    <a:pt x="2713" y="1896"/>
                  </a:lnTo>
                  <a:lnTo>
                    <a:pt x="2703" y="1823"/>
                  </a:lnTo>
                  <a:lnTo>
                    <a:pt x="2685" y="1751"/>
                  </a:lnTo>
                  <a:lnTo>
                    <a:pt x="2659" y="1684"/>
                  </a:lnTo>
                  <a:lnTo>
                    <a:pt x="2628" y="1620"/>
                  </a:lnTo>
                  <a:lnTo>
                    <a:pt x="2591" y="1559"/>
                  </a:lnTo>
                  <a:lnTo>
                    <a:pt x="2548" y="1501"/>
                  </a:lnTo>
                  <a:lnTo>
                    <a:pt x="2500" y="1449"/>
                  </a:lnTo>
                  <a:lnTo>
                    <a:pt x="2449" y="1402"/>
                  </a:lnTo>
                  <a:lnTo>
                    <a:pt x="2391" y="1359"/>
                  </a:lnTo>
                  <a:lnTo>
                    <a:pt x="2330" y="1322"/>
                  </a:lnTo>
                  <a:lnTo>
                    <a:pt x="2266" y="1291"/>
                  </a:lnTo>
                  <a:lnTo>
                    <a:pt x="2197" y="1265"/>
                  </a:lnTo>
                  <a:lnTo>
                    <a:pt x="2127" y="1247"/>
                  </a:lnTo>
                  <a:lnTo>
                    <a:pt x="2054" y="1237"/>
                  </a:lnTo>
                  <a:lnTo>
                    <a:pt x="1978" y="1232"/>
                  </a:lnTo>
                  <a:close/>
                  <a:moveTo>
                    <a:pt x="1856" y="0"/>
                  </a:moveTo>
                  <a:lnTo>
                    <a:pt x="2091" y="0"/>
                  </a:lnTo>
                  <a:lnTo>
                    <a:pt x="2122" y="3"/>
                  </a:lnTo>
                  <a:lnTo>
                    <a:pt x="2151" y="11"/>
                  </a:lnTo>
                  <a:lnTo>
                    <a:pt x="2178" y="24"/>
                  </a:lnTo>
                  <a:lnTo>
                    <a:pt x="2202" y="41"/>
                  </a:lnTo>
                  <a:lnTo>
                    <a:pt x="2224" y="62"/>
                  </a:lnTo>
                  <a:lnTo>
                    <a:pt x="2241" y="86"/>
                  </a:lnTo>
                  <a:lnTo>
                    <a:pt x="2254" y="114"/>
                  </a:lnTo>
                  <a:lnTo>
                    <a:pt x="2261" y="144"/>
                  </a:lnTo>
                  <a:lnTo>
                    <a:pt x="2327" y="536"/>
                  </a:lnTo>
                  <a:lnTo>
                    <a:pt x="2415" y="562"/>
                  </a:lnTo>
                  <a:lnTo>
                    <a:pt x="2501" y="592"/>
                  </a:lnTo>
                  <a:lnTo>
                    <a:pt x="2585" y="626"/>
                  </a:lnTo>
                  <a:lnTo>
                    <a:pt x="2667" y="666"/>
                  </a:lnTo>
                  <a:lnTo>
                    <a:pt x="2744" y="710"/>
                  </a:lnTo>
                  <a:lnTo>
                    <a:pt x="2820" y="759"/>
                  </a:lnTo>
                  <a:lnTo>
                    <a:pt x="3154" y="550"/>
                  </a:lnTo>
                  <a:lnTo>
                    <a:pt x="3181" y="535"/>
                  </a:lnTo>
                  <a:lnTo>
                    <a:pt x="3210" y="527"/>
                  </a:lnTo>
                  <a:lnTo>
                    <a:pt x="3240" y="523"/>
                  </a:lnTo>
                  <a:lnTo>
                    <a:pt x="3270" y="524"/>
                  </a:lnTo>
                  <a:lnTo>
                    <a:pt x="3299" y="532"/>
                  </a:lnTo>
                  <a:lnTo>
                    <a:pt x="3326" y="544"/>
                  </a:lnTo>
                  <a:lnTo>
                    <a:pt x="3351" y="559"/>
                  </a:lnTo>
                  <a:lnTo>
                    <a:pt x="3374" y="581"/>
                  </a:lnTo>
                  <a:lnTo>
                    <a:pt x="3530" y="755"/>
                  </a:lnTo>
                  <a:lnTo>
                    <a:pt x="3549" y="781"/>
                  </a:lnTo>
                  <a:lnTo>
                    <a:pt x="3562" y="808"/>
                  </a:lnTo>
                  <a:lnTo>
                    <a:pt x="3570" y="837"/>
                  </a:lnTo>
                  <a:lnTo>
                    <a:pt x="3574" y="867"/>
                  </a:lnTo>
                  <a:lnTo>
                    <a:pt x="3572" y="897"/>
                  </a:lnTo>
                  <a:lnTo>
                    <a:pt x="3564" y="925"/>
                  </a:lnTo>
                  <a:lnTo>
                    <a:pt x="3552" y="953"/>
                  </a:lnTo>
                  <a:lnTo>
                    <a:pt x="3536" y="979"/>
                  </a:lnTo>
                  <a:lnTo>
                    <a:pt x="3285" y="1289"/>
                  </a:lnTo>
                  <a:lnTo>
                    <a:pt x="3323" y="1368"/>
                  </a:lnTo>
                  <a:lnTo>
                    <a:pt x="3356" y="1450"/>
                  </a:lnTo>
                  <a:lnTo>
                    <a:pt x="3385" y="1534"/>
                  </a:lnTo>
                  <a:lnTo>
                    <a:pt x="3409" y="1620"/>
                  </a:lnTo>
                  <a:lnTo>
                    <a:pt x="3799" y="1684"/>
                  </a:lnTo>
                  <a:lnTo>
                    <a:pt x="3829" y="1693"/>
                  </a:lnTo>
                  <a:lnTo>
                    <a:pt x="3858" y="1705"/>
                  </a:lnTo>
                  <a:lnTo>
                    <a:pt x="3882" y="1723"/>
                  </a:lnTo>
                  <a:lnTo>
                    <a:pt x="3903" y="1743"/>
                  </a:lnTo>
                  <a:lnTo>
                    <a:pt x="3920" y="1767"/>
                  </a:lnTo>
                  <a:lnTo>
                    <a:pt x="3933" y="1794"/>
                  </a:lnTo>
                  <a:lnTo>
                    <a:pt x="3941" y="1824"/>
                  </a:lnTo>
                  <a:lnTo>
                    <a:pt x="3944" y="1854"/>
                  </a:lnTo>
                  <a:lnTo>
                    <a:pt x="3944" y="2089"/>
                  </a:lnTo>
                  <a:lnTo>
                    <a:pt x="3941" y="2120"/>
                  </a:lnTo>
                  <a:lnTo>
                    <a:pt x="3933" y="2149"/>
                  </a:lnTo>
                  <a:lnTo>
                    <a:pt x="3920" y="2176"/>
                  </a:lnTo>
                  <a:lnTo>
                    <a:pt x="3903" y="2200"/>
                  </a:lnTo>
                  <a:lnTo>
                    <a:pt x="3882" y="2222"/>
                  </a:lnTo>
                  <a:lnTo>
                    <a:pt x="3858" y="2239"/>
                  </a:lnTo>
                  <a:lnTo>
                    <a:pt x="3830" y="2252"/>
                  </a:lnTo>
                  <a:lnTo>
                    <a:pt x="3799" y="2259"/>
                  </a:lnTo>
                  <a:lnTo>
                    <a:pt x="3409" y="2325"/>
                  </a:lnTo>
                  <a:lnTo>
                    <a:pt x="3385" y="2412"/>
                  </a:lnTo>
                  <a:lnTo>
                    <a:pt x="3355" y="2497"/>
                  </a:lnTo>
                  <a:lnTo>
                    <a:pt x="3320" y="2580"/>
                  </a:lnTo>
                  <a:lnTo>
                    <a:pt x="3282" y="2660"/>
                  </a:lnTo>
                  <a:lnTo>
                    <a:pt x="3238" y="2736"/>
                  </a:lnTo>
                  <a:lnTo>
                    <a:pt x="3473" y="3067"/>
                  </a:lnTo>
                  <a:lnTo>
                    <a:pt x="3489" y="3094"/>
                  </a:lnTo>
                  <a:lnTo>
                    <a:pt x="3500" y="3123"/>
                  </a:lnTo>
                  <a:lnTo>
                    <a:pt x="3505" y="3152"/>
                  </a:lnTo>
                  <a:lnTo>
                    <a:pt x="3505" y="3182"/>
                  </a:lnTo>
                  <a:lnTo>
                    <a:pt x="3500" y="3212"/>
                  </a:lnTo>
                  <a:lnTo>
                    <a:pt x="3490" y="3239"/>
                  </a:lnTo>
                  <a:lnTo>
                    <a:pt x="3475" y="3266"/>
                  </a:lnTo>
                  <a:lnTo>
                    <a:pt x="3455" y="3289"/>
                  </a:lnTo>
                  <a:lnTo>
                    <a:pt x="3289" y="3455"/>
                  </a:lnTo>
                  <a:lnTo>
                    <a:pt x="3265" y="3475"/>
                  </a:lnTo>
                  <a:lnTo>
                    <a:pt x="3239" y="3491"/>
                  </a:lnTo>
                  <a:lnTo>
                    <a:pt x="3211" y="3500"/>
                  </a:lnTo>
                  <a:lnTo>
                    <a:pt x="3181" y="3505"/>
                  </a:lnTo>
                  <a:lnTo>
                    <a:pt x="3153" y="3505"/>
                  </a:lnTo>
                  <a:lnTo>
                    <a:pt x="3123" y="3500"/>
                  </a:lnTo>
                  <a:lnTo>
                    <a:pt x="3094" y="3489"/>
                  </a:lnTo>
                  <a:lnTo>
                    <a:pt x="3068" y="3474"/>
                  </a:lnTo>
                  <a:lnTo>
                    <a:pt x="2736" y="3237"/>
                  </a:lnTo>
                  <a:lnTo>
                    <a:pt x="2659" y="3280"/>
                  </a:lnTo>
                  <a:lnTo>
                    <a:pt x="2580" y="3319"/>
                  </a:lnTo>
                  <a:lnTo>
                    <a:pt x="2498" y="3353"/>
                  </a:lnTo>
                  <a:lnTo>
                    <a:pt x="2413" y="3383"/>
                  </a:lnTo>
                  <a:lnTo>
                    <a:pt x="2327" y="3407"/>
                  </a:lnTo>
                  <a:lnTo>
                    <a:pt x="2261" y="3799"/>
                  </a:lnTo>
                  <a:lnTo>
                    <a:pt x="2254" y="3829"/>
                  </a:lnTo>
                  <a:lnTo>
                    <a:pt x="2241" y="3857"/>
                  </a:lnTo>
                  <a:lnTo>
                    <a:pt x="2224" y="3882"/>
                  </a:lnTo>
                  <a:lnTo>
                    <a:pt x="2202" y="3902"/>
                  </a:lnTo>
                  <a:lnTo>
                    <a:pt x="2178" y="3920"/>
                  </a:lnTo>
                  <a:lnTo>
                    <a:pt x="2151" y="3932"/>
                  </a:lnTo>
                  <a:lnTo>
                    <a:pt x="2122" y="3941"/>
                  </a:lnTo>
                  <a:lnTo>
                    <a:pt x="2091" y="3943"/>
                  </a:lnTo>
                  <a:lnTo>
                    <a:pt x="1856" y="3943"/>
                  </a:lnTo>
                  <a:lnTo>
                    <a:pt x="1826" y="3941"/>
                  </a:lnTo>
                  <a:lnTo>
                    <a:pt x="1796" y="3932"/>
                  </a:lnTo>
                  <a:lnTo>
                    <a:pt x="1770" y="3920"/>
                  </a:lnTo>
                  <a:lnTo>
                    <a:pt x="1745" y="3902"/>
                  </a:lnTo>
                  <a:lnTo>
                    <a:pt x="1725" y="3882"/>
                  </a:lnTo>
                  <a:lnTo>
                    <a:pt x="1708" y="3857"/>
                  </a:lnTo>
                  <a:lnTo>
                    <a:pt x="1695" y="3829"/>
                  </a:lnTo>
                  <a:lnTo>
                    <a:pt x="1688" y="3799"/>
                  </a:lnTo>
                  <a:lnTo>
                    <a:pt x="1622" y="3407"/>
                  </a:lnTo>
                  <a:lnTo>
                    <a:pt x="1536" y="3383"/>
                  </a:lnTo>
                  <a:lnTo>
                    <a:pt x="1452" y="3354"/>
                  </a:lnTo>
                  <a:lnTo>
                    <a:pt x="1370" y="3321"/>
                  </a:lnTo>
                  <a:lnTo>
                    <a:pt x="1291" y="3283"/>
                  </a:lnTo>
                  <a:lnTo>
                    <a:pt x="1215" y="3240"/>
                  </a:lnTo>
                  <a:lnTo>
                    <a:pt x="1142" y="3194"/>
                  </a:lnTo>
                  <a:lnTo>
                    <a:pt x="803" y="3407"/>
                  </a:lnTo>
                  <a:lnTo>
                    <a:pt x="775" y="3421"/>
                  </a:lnTo>
                  <a:lnTo>
                    <a:pt x="746" y="3430"/>
                  </a:lnTo>
                  <a:lnTo>
                    <a:pt x="717" y="3433"/>
                  </a:lnTo>
                  <a:lnTo>
                    <a:pt x="687" y="3432"/>
                  </a:lnTo>
                  <a:lnTo>
                    <a:pt x="658" y="3425"/>
                  </a:lnTo>
                  <a:lnTo>
                    <a:pt x="629" y="3413"/>
                  </a:lnTo>
                  <a:lnTo>
                    <a:pt x="604" y="3396"/>
                  </a:lnTo>
                  <a:lnTo>
                    <a:pt x="582" y="3374"/>
                  </a:lnTo>
                  <a:lnTo>
                    <a:pt x="426" y="3200"/>
                  </a:lnTo>
                  <a:lnTo>
                    <a:pt x="408" y="3175"/>
                  </a:lnTo>
                  <a:lnTo>
                    <a:pt x="395" y="3148"/>
                  </a:lnTo>
                  <a:lnTo>
                    <a:pt x="386" y="3120"/>
                  </a:lnTo>
                  <a:lnTo>
                    <a:pt x="383" y="3090"/>
                  </a:lnTo>
                  <a:lnTo>
                    <a:pt x="385" y="3060"/>
                  </a:lnTo>
                  <a:lnTo>
                    <a:pt x="391" y="3031"/>
                  </a:lnTo>
                  <a:lnTo>
                    <a:pt x="404" y="3003"/>
                  </a:lnTo>
                  <a:lnTo>
                    <a:pt x="421" y="2977"/>
                  </a:lnTo>
                  <a:lnTo>
                    <a:pt x="670" y="2668"/>
                  </a:lnTo>
                  <a:lnTo>
                    <a:pt x="629" y="2587"/>
                  </a:lnTo>
                  <a:lnTo>
                    <a:pt x="595" y="2502"/>
                  </a:lnTo>
                  <a:lnTo>
                    <a:pt x="565" y="2414"/>
                  </a:lnTo>
                  <a:lnTo>
                    <a:pt x="540" y="2325"/>
                  </a:lnTo>
                  <a:lnTo>
                    <a:pt x="145" y="2259"/>
                  </a:lnTo>
                  <a:lnTo>
                    <a:pt x="115" y="2252"/>
                  </a:lnTo>
                  <a:lnTo>
                    <a:pt x="87" y="2239"/>
                  </a:lnTo>
                  <a:lnTo>
                    <a:pt x="62" y="2222"/>
                  </a:lnTo>
                  <a:lnTo>
                    <a:pt x="42" y="2200"/>
                  </a:lnTo>
                  <a:lnTo>
                    <a:pt x="24" y="2176"/>
                  </a:lnTo>
                  <a:lnTo>
                    <a:pt x="11" y="2149"/>
                  </a:lnTo>
                  <a:lnTo>
                    <a:pt x="3" y="2120"/>
                  </a:lnTo>
                  <a:lnTo>
                    <a:pt x="0" y="2089"/>
                  </a:lnTo>
                  <a:lnTo>
                    <a:pt x="0" y="1854"/>
                  </a:lnTo>
                  <a:lnTo>
                    <a:pt x="3" y="1824"/>
                  </a:lnTo>
                  <a:lnTo>
                    <a:pt x="11" y="1794"/>
                  </a:lnTo>
                  <a:lnTo>
                    <a:pt x="24" y="1767"/>
                  </a:lnTo>
                  <a:lnTo>
                    <a:pt x="42" y="1743"/>
                  </a:lnTo>
                  <a:lnTo>
                    <a:pt x="62" y="1723"/>
                  </a:lnTo>
                  <a:lnTo>
                    <a:pt x="87" y="1705"/>
                  </a:lnTo>
                  <a:lnTo>
                    <a:pt x="115" y="1693"/>
                  </a:lnTo>
                  <a:lnTo>
                    <a:pt x="145" y="1684"/>
                  </a:lnTo>
                  <a:lnTo>
                    <a:pt x="540" y="1619"/>
                  </a:lnTo>
                  <a:lnTo>
                    <a:pt x="564" y="1531"/>
                  </a:lnTo>
                  <a:lnTo>
                    <a:pt x="593" y="1446"/>
                  </a:lnTo>
                  <a:lnTo>
                    <a:pt x="627" y="1364"/>
                  </a:lnTo>
                  <a:lnTo>
                    <a:pt x="667" y="1285"/>
                  </a:lnTo>
                  <a:lnTo>
                    <a:pt x="711" y="1207"/>
                  </a:lnTo>
                  <a:lnTo>
                    <a:pt x="483" y="888"/>
                  </a:lnTo>
                  <a:lnTo>
                    <a:pt x="468" y="862"/>
                  </a:lnTo>
                  <a:lnTo>
                    <a:pt x="457" y="833"/>
                  </a:lnTo>
                  <a:lnTo>
                    <a:pt x="451" y="805"/>
                  </a:lnTo>
                  <a:lnTo>
                    <a:pt x="451" y="775"/>
                  </a:lnTo>
                  <a:lnTo>
                    <a:pt x="456" y="745"/>
                  </a:lnTo>
                  <a:lnTo>
                    <a:pt x="467" y="717"/>
                  </a:lnTo>
                  <a:lnTo>
                    <a:pt x="481" y="691"/>
                  </a:lnTo>
                  <a:lnTo>
                    <a:pt x="501" y="667"/>
                  </a:lnTo>
                  <a:lnTo>
                    <a:pt x="667" y="501"/>
                  </a:lnTo>
                  <a:lnTo>
                    <a:pt x="690" y="481"/>
                  </a:lnTo>
                  <a:lnTo>
                    <a:pt x="717" y="466"/>
                  </a:lnTo>
                  <a:lnTo>
                    <a:pt x="746" y="456"/>
                  </a:lnTo>
                  <a:lnTo>
                    <a:pt x="774" y="451"/>
                  </a:lnTo>
                  <a:lnTo>
                    <a:pt x="804" y="451"/>
                  </a:lnTo>
                  <a:lnTo>
                    <a:pt x="834" y="456"/>
                  </a:lnTo>
                  <a:lnTo>
                    <a:pt x="862" y="467"/>
                  </a:lnTo>
                  <a:lnTo>
                    <a:pt x="889" y="483"/>
                  </a:lnTo>
                  <a:lnTo>
                    <a:pt x="1206" y="710"/>
                  </a:lnTo>
                  <a:lnTo>
                    <a:pt x="1284" y="666"/>
                  </a:lnTo>
                  <a:lnTo>
                    <a:pt x="1364" y="626"/>
                  </a:lnTo>
                  <a:lnTo>
                    <a:pt x="1448" y="592"/>
                  </a:lnTo>
                  <a:lnTo>
                    <a:pt x="1533" y="562"/>
                  </a:lnTo>
                  <a:lnTo>
                    <a:pt x="1622" y="538"/>
                  </a:lnTo>
                  <a:lnTo>
                    <a:pt x="1688" y="144"/>
                  </a:lnTo>
                  <a:lnTo>
                    <a:pt x="1695" y="114"/>
                  </a:lnTo>
                  <a:lnTo>
                    <a:pt x="1708" y="86"/>
                  </a:lnTo>
                  <a:lnTo>
                    <a:pt x="1725" y="62"/>
                  </a:lnTo>
                  <a:lnTo>
                    <a:pt x="1745" y="41"/>
                  </a:lnTo>
                  <a:lnTo>
                    <a:pt x="1770" y="24"/>
                  </a:lnTo>
                  <a:lnTo>
                    <a:pt x="1796" y="11"/>
                  </a:lnTo>
                  <a:lnTo>
                    <a:pt x="1826" y="3"/>
                  </a:lnTo>
                  <a:lnTo>
                    <a:pt x="185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grpSp>
      <p:grpSp>
        <p:nvGrpSpPr>
          <p:cNvPr id="3" name="Group 2">
            <a:extLst>
              <a:ext uri="{FF2B5EF4-FFF2-40B4-BE49-F238E27FC236}">
                <a16:creationId xmlns:a16="http://schemas.microsoft.com/office/drawing/2014/main" id="{86982831-E379-13DE-C5A0-9063F6AADC47}"/>
              </a:ext>
            </a:extLst>
          </p:cNvPr>
          <p:cNvGrpSpPr/>
          <p:nvPr/>
        </p:nvGrpSpPr>
        <p:grpSpPr>
          <a:xfrm>
            <a:off x="-99392" y="0"/>
            <a:ext cx="2345635" cy="1520687"/>
            <a:chOff x="0" y="0"/>
            <a:chExt cx="2345635" cy="1520687"/>
          </a:xfrm>
        </p:grpSpPr>
        <p:cxnSp>
          <p:nvCxnSpPr>
            <p:cNvPr id="4" name="Straight Connector 3">
              <a:extLst>
                <a:ext uri="{FF2B5EF4-FFF2-40B4-BE49-F238E27FC236}">
                  <a16:creationId xmlns:a16="http://schemas.microsoft.com/office/drawing/2014/main" id="{E1803339-4840-E042-50EA-A1C0F2449381}"/>
                </a:ext>
              </a:extLst>
            </p:cNvPr>
            <p:cNvCxnSpPr/>
            <p:nvPr/>
          </p:nvCxnSpPr>
          <p:spPr>
            <a:xfrm flipH="1">
              <a:off x="0" y="0"/>
              <a:ext cx="1292087" cy="1520687"/>
            </a:xfrm>
            <a:prstGeom prst="line">
              <a:avLst/>
            </a:prstGeom>
            <a:ln w="12700">
              <a:solidFill>
                <a:srgbClr val="FFA4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36CA81B-4AD7-3090-1F65-2E3FF84765A8}"/>
                </a:ext>
              </a:extLst>
            </p:cNvPr>
            <p:cNvCxnSpPr/>
            <p:nvPr/>
          </p:nvCxnSpPr>
          <p:spPr>
            <a:xfrm flipV="1">
              <a:off x="0" y="0"/>
              <a:ext cx="2345635" cy="1222513"/>
            </a:xfrm>
            <a:prstGeom prst="line">
              <a:avLst/>
            </a:prstGeom>
            <a:ln w="12700">
              <a:solidFill>
                <a:srgbClr val="FFA4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1683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C4C50-BAE2-6E85-0E82-DD7CD839724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86D4690-FB9F-6C81-4F59-C95FE55392DD}"/>
              </a:ext>
            </a:extLst>
          </p:cNvPr>
          <p:cNvSpPr>
            <a:spLocks noGrp="1"/>
          </p:cNvSpPr>
          <p:nvPr>
            <p:ph type="title" idx="4294967295"/>
          </p:nvPr>
        </p:nvSpPr>
        <p:spPr>
          <a:xfrm>
            <a:off x="1192695" y="720069"/>
            <a:ext cx="10515600" cy="1004888"/>
          </a:xfrm>
        </p:spPr>
        <p:txBody>
          <a:bodyPr/>
          <a:lstStyle/>
          <a:p>
            <a:r>
              <a:rPr lang="en-US" dirty="0"/>
              <a:t>History</a:t>
            </a:r>
          </a:p>
        </p:txBody>
      </p:sp>
      <p:pic>
        <p:nvPicPr>
          <p:cNvPr id="4" name="Content Placeholder 3" descr="A screenshot of a graph&#10;&#10;Description automatically generated">
            <a:extLst>
              <a:ext uri="{FF2B5EF4-FFF2-40B4-BE49-F238E27FC236}">
                <a16:creationId xmlns:a16="http://schemas.microsoft.com/office/drawing/2014/main" id="{F1E14246-4531-30D1-FDB5-FCCA75099CEB}"/>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395330" y="2158163"/>
            <a:ext cx="9334500" cy="3109134"/>
          </a:xfrm>
        </p:spPr>
      </p:pic>
      <p:sp>
        <p:nvSpPr>
          <p:cNvPr id="12" name="TextBox 11">
            <a:extLst>
              <a:ext uri="{FF2B5EF4-FFF2-40B4-BE49-F238E27FC236}">
                <a16:creationId xmlns:a16="http://schemas.microsoft.com/office/drawing/2014/main" id="{A91F3F75-AD7E-4AB6-D0EA-349B3EE3DC4D}"/>
              </a:ext>
            </a:extLst>
          </p:cNvPr>
          <p:cNvSpPr txBox="1"/>
          <p:nvPr/>
        </p:nvSpPr>
        <p:spPr>
          <a:xfrm>
            <a:off x="163492" y="6490146"/>
            <a:ext cx="8414451" cy="430887"/>
          </a:xfrm>
          <a:prstGeom prst="rect">
            <a:avLst/>
          </a:prstGeom>
          <a:noFill/>
        </p:spPr>
        <p:txBody>
          <a:bodyPr wrap="square" rtlCol="0">
            <a:spAutoFit/>
          </a:bodyPr>
          <a:lstStyle/>
          <a:p>
            <a:r>
              <a:rPr lang="en-US" sz="1050" dirty="0">
                <a:hlinkClick r:id="rId4">
                  <a:extLst>
                    <a:ext uri="{A12FA001-AC4F-418D-AE19-62706E023703}">
                      <ahyp:hlinkClr xmlns:ahyp="http://schemas.microsoft.com/office/drawing/2018/hyperlinkcolor" val="tx"/>
                    </a:ext>
                  </a:extLst>
                </a:hlinkClick>
              </a:rPr>
              <a:t>March 2024- DSHS Research and Data Analysis Homelessness Among Youth Exiting Systems of Care in Washington State</a:t>
            </a:r>
            <a:br>
              <a:rPr lang="en-US" sz="1050" dirty="0"/>
            </a:br>
            <a:endParaRPr lang="en-US" sz="1050" dirty="0"/>
          </a:p>
        </p:txBody>
      </p:sp>
      <p:grpSp>
        <p:nvGrpSpPr>
          <p:cNvPr id="2" name="Group 1">
            <a:extLst>
              <a:ext uri="{FF2B5EF4-FFF2-40B4-BE49-F238E27FC236}">
                <a16:creationId xmlns:a16="http://schemas.microsoft.com/office/drawing/2014/main" id="{3B882C23-66DC-82F2-1083-E5E5B7789D12}"/>
              </a:ext>
            </a:extLst>
          </p:cNvPr>
          <p:cNvGrpSpPr/>
          <p:nvPr/>
        </p:nvGrpSpPr>
        <p:grpSpPr>
          <a:xfrm>
            <a:off x="-99392" y="0"/>
            <a:ext cx="2345635" cy="1520687"/>
            <a:chOff x="0" y="0"/>
            <a:chExt cx="2345635" cy="1520687"/>
          </a:xfrm>
        </p:grpSpPr>
        <p:cxnSp>
          <p:nvCxnSpPr>
            <p:cNvPr id="3" name="Straight Connector 2">
              <a:extLst>
                <a:ext uri="{FF2B5EF4-FFF2-40B4-BE49-F238E27FC236}">
                  <a16:creationId xmlns:a16="http://schemas.microsoft.com/office/drawing/2014/main" id="{A02D6E52-4EAE-5072-4EBD-315DE5E4A922}"/>
                </a:ext>
              </a:extLst>
            </p:cNvPr>
            <p:cNvCxnSpPr/>
            <p:nvPr/>
          </p:nvCxnSpPr>
          <p:spPr>
            <a:xfrm flipH="1">
              <a:off x="0" y="0"/>
              <a:ext cx="1292087" cy="1520687"/>
            </a:xfrm>
            <a:prstGeom prst="line">
              <a:avLst/>
            </a:prstGeom>
            <a:ln w="12700">
              <a:solidFill>
                <a:srgbClr val="FFA4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A4940A-F0F2-79DC-A6BE-A7BE90BADBF2}"/>
                </a:ext>
              </a:extLst>
            </p:cNvPr>
            <p:cNvCxnSpPr/>
            <p:nvPr/>
          </p:nvCxnSpPr>
          <p:spPr>
            <a:xfrm flipV="1">
              <a:off x="0" y="0"/>
              <a:ext cx="2345635" cy="1222513"/>
            </a:xfrm>
            <a:prstGeom prst="line">
              <a:avLst/>
            </a:prstGeom>
            <a:ln w="12700">
              <a:solidFill>
                <a:srgbClr val="FFA4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213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591E8-B69F-4CAF-9EF5-D26401B77347}"/>
              </a:ext>
            </a:extLst>
          </p:cNvPr>
          <p:cNvSpPr>
            <a:spLocks noGrp="1"/>
          </p:cNvSpPr>
          <p:nvPr>
            <p:ph type="title" idx="4294967295"/>
          </p:nvPr>
        </p:nvSpPr>
        <p:spPr>
          <a:xfrm>
            <a:off x="1073425" y="678482"/>
            <a:ext cx="10515600" cy="1004888"/>
          </a:xfrm>
        </p:spPr>
        <p:txBody>
          <a:bodyPr>
            <a:noAutofit/>
          </a:bodyPr>
          <a:lstStyle/>
          <a:p>
            <a:r>
              <a:rPr lang="en-US" sz="2700" dirty="0">
                <a:ea typeface="+mj-lt"/>
                <a:cs typeface="+mj-lt"/>
              </a:rPr>
              <a:t>Education for discharge planners for safe and stable housing </a:t>
            </a:r>
            <a:br>
              <a:rPr lang="en-US" sz="2700" dirty="0">
                <a:ea typeface="+mj-lt"/>
                <a:cs typeface="+mj-lt"/>
              </a:rPr>
            </a:br>
            <a:r>
              <a:rPr lang="en-US" sz="2700" dirty="0">
                <a:ea typeface="+mj-lt"/>
                <a:cs typeface="+mj-lt"/>
              </a:rPr>
              <a:t>for youth and young adults</a:t>
            </a:r>
          </a:p>
        </p:txBody>
      </p:sp>
      <p:sp>
        <p:nvSpPr>
          <p:cNvPr id="3" name="Content Placeholder 2">
            <a:extLst>
              <a:ext uri="{FF2B5EF4-FFF2-40B4-BE49-F238E27FC236}">
                <a16:creationId xmlns:a16="http://schemas.microsoft.com/office/drawing/2014/main" id="{22E2D9A6-854D-4480-8D39-5B4E9E18D7D6}"/>
              </a:ext>
            </a:extLst>
          </p:cNvPr>
          <p:cNvSpPr>
            <a:spLocks noGrp="1"/>
          </p:cNvSpPr>
          <p:nvPr>
            <p:ph idx="4294967295"/>
          </p:nvPr>
        </p:nvSpPr>
        <p:spPr>
          <a:xfrm>
            <a:off x="-99392" y="1834264"/>
            <a:ext cx="10515600" cy="3709988"/>
          </a:xfrm>
        </p:spPr>
        <p:txBody>
          <a:bodyPr vert="horz" lIns="68580" tIns="34290" rIns="68580" bIns="34290" rtlCol="0" anchor="t">
            <a:normAutofit/>
          </a:bodyPr>
          <a:lstStyle/>
          <a:p>
            <a:endParaRPr lang="en-US" dirty="0">
              <a:cs typeface="Segoe UI"/>
            </a:endParaRPr>
          </a:p>
          <a:p>
            <a:pPr lvl="1"/>
            <a:endParaRPr lang="en-US" dirty="0">
              <a:cs typeface="Segoe UI"/>
            </a:endParaRPr>
          </a:p>
          <a:p>
            <a:pPr lvl="1"/>
            <a:endParaRPr lang="en-US" dirty="0">
              <a:ea typeface="+mn-lt"/>
              <a:cs typeface="+mn-lt"/>
            </a:endParaRPr>
          </a:p>
          <a:p>
            <a:pPr lvl="1">
              <a:buChar char="•"/>
            </a:pPr>
            <a:endParaRPr lang="en-US" dirty="0">
              <a:cs typeface="Segoe UI"/>
            </a:endParaRPr>
          </a:p>
          <a:p>
            <a:pPr lvl="1">
              <a:buChar char="•"/>
            </a:pPr>
            <a:endParaRPr lang="en-US" dirty="0">
              <a:cs typeface="Segoe UI"/>
            </a:endParaRPr>
          </a:p>
          <a:p>
            <a:pPr lvl="1">
              <a:buChar char="•"/>
            </a:pPr>
            <a:endParaRPr lang="en-US" dirty="0">
              <a:cs typeface="Segoe UI"/>
            </a:endParaRPr>
          </a:p>
          <a:p>
            <a:pPr marL="342900" lvl="1" indent="0">
              <a:buNone/>
            </a:pPr>
            <a:endParaRPr lang="en-US" dirty="0">
              <a:cs typeface="Segoe UI"/>
            </a:endParaRPr>
          </a:p>
          <a:p>
            <a:pPr lvl="1">
              <a:buChar char="•"/>
            </a:pPr>
            <a:endParaRPr lang="en-US" dirty="0">
              <a:cs typeface="Segoe UI"/>
            </a:endParaRPr>
          </a:p>
          <a:p>
            <a:pPr>
              <a:buChar char="•"/>
            </a:pPr>
            <a:endParaRPr lang="en-US" dirty="0">
              <a:cs typeface="Segoe UI"/>
            </a:endParaRPr>
          </a:p>
        </p:txBody>
      </p:sp>
      <p:sp>
        <p:nvSpPr>
          <p:cNvPr id="28" name="TextBox 27">
            <a:extLst>
              <a:ext uri="{FF2B5EF4-FFF2-40B4-BE49-F238E27FC236}">
                <a16:creationId xmlns:a16="http://schemas.microsoft.com/office/drawing/2014/main" id="{118CF2E4-D735-0123-1B40-FE0F445A73A9}"/>
              </a:ext>
            </a:extLst>
          </p:cNvPr>
          <p:cNvSpPr txBox="1"/>
          <p:nvPr/>
        </p:nvSpPr>
        <p:spPr>
          <a:xfrm>
            <a:off x="132665" y="3857930"/>
            <a:ext cx="2294798" cy="1783565"/>
          </a:xfrm>
          <a:prstGeom prst="rect">
            <a:avLst/>
          </a:prstGeom>
          <a:noFill/>
        </p:spPr>
        <p:txBody>
          <a:bodyPr wrap="square" rtlCol="0">
            <a:spAutoFit/>
          </a:bodyPr>
          <a:lstStyle/>
          <a:p>
            <a:pPr marL="0" lvl="0" defTabSz="533400">
              <a:lnSpc>
                <a:spcPct val="90000"/>
              </a:lnSpc>
              <a:spcBef>
                <a:spcPct val="0"/>
              </a:spcBef>
              <a:spcAft>
                <a:spcPct val="35000"/>
              </a:spcAft>
            </a:pPr>
            <a:r>
              <a:rPr lang="en-US" sz="1400" dirty="0">
                <a:solidFill>
                  <a:srgbClr val="000000"/>
                </a:solidFill>
              </a:rPr>
              <a:t>Substitute Senate Bill 6560: prevent young people from experiencing homelessness after being discharged from a public system of care. </a:t>
            </a:r>
          </a:p>
          <a:p>
            <a:pPr marL="0" marR="0" lvl="0" indent="0"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rPr>
              <a:t>The bill was codified into RCWs 43.330.700 and 46.20.117</a:t>
            </a:r>
          </a:p>
        </p:txBody>
      </p:sp>
      <p:grpSp>
        <p:nvGrpSpPr>
          <p:cNvPr id="8" name="Group 7">
            <a:extLst>
              <a:ext uri="{FF2B5EF4-FFF2-40B4-BE49-F238E27FC236}">
                <a16:creationId xmlns:a16="http://schemas.microsoft.com/office/drawing/2014/main" id="{920A01A9-983A-6ECA-4C2D-0399C2ABD21C}"/>
              </a:ext>
            </a:extLst>
          </p:cNvPr>
          <p:cNvGrpSpPr/>
          <p:nvPr/>
        </p:nvGrpSpPr>
        <p:grpSpPr>
          <a:xfrm>
            <a:off x="156256" y="1801177"/>
            <a:ext cx="2302591" cy="1563712"/>
            <a:chOff x="715520" y="1893401"/>
            <a:chExt cx="2737364" cy="1858971"/>
          </a:xfrm>
        </p:grpSpPr>
        <p:sp>
          <p:nvSpPr>
            <p:cNvPr id="9" name="Rectangle: Rounded Corners 8">
              <a:extLst>
                <a:ext uri="{FF2B5EF4-FFF2-40B4-BE49-F238E27FC236}">
                  <a16:creationId xmlns:a16="http://schemas.microsoft.com/office/drawing/2014/main" id="{6FFD9647-9A03-6AE2-BED4-CE385ACA9F00}"/>
                </a:ext>
              </a:extLst>
            </p:cNvPr>
            <p:cNvSpPr/>
            <p:nvPr/>
          </p:nvSpPr>
          <p:spPr>
            <a:xfrm>
              <a:off x="715520" y="2795093"/>
              <a:ext cx="2591841" cy="603454"/>
            </a:xfrm>
            <a:prstGeom prst="roundRect">
              <a:avLst>
                <a:gd name="adj" fmla="val 50000"/>
              </a:avLst>
            </a:prstGeom>
            <a:solidFill>
              <a:srgbClr val="FFA4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r>
                <a:rPr lang="en-IN" sz="1800" dirty="0">
                  <a:solidFill>
                    <a:srgbClr val="000000"/>
                  </a:solidFill>
                  <a:latin typeface="Open Sans" panose="020B0606030504020204" pitchFamily="34" charset="0"/>
                  <a:ea typeface="Open Sans" panose="020B0606030504020204" pitchFamily="34" charset="0"/>
                  <a:cs typeface="Open Sans" panose="020B0606030504020204" pitchFamily="34" charset="0"/>
                </a:rPr>
                <a:t>Overview</a:t>
              </a:r>
            </a:p>
          </p:txBody>
        </p:sp>
        <p:sp>
          <p:nvSpPr>
            <p:cNvPr id="10" name="Rectangle: Rounded Corners 9">
              <a:extLst>
                <a:ext uri="{FF2B5EF4-FFF2-40B4-BE49-F238E27FC236}">
                  <a16:creationId xmlns:a16="http://schemas.microsoft.com/office/drawing/2014/main" id="{C8F1C1D5-3A0A-F5D5-FC18-5C57DEB7BC6C}"/>
                </a:ext>
              </a:extLst>
            </p:cNvPr>
            <p:cNvSpPr/>
            <p:nvPr/>
          </p:nvSpPr>
          <p:spPr>
            <a:xfrm rot="18900000">
              <a:off x="1835614" y="3148918"/>
              <a:ext cx="1617270" cy="603454"/>
            </a:xfrm>
            <a:prstGeom prst="roundRect">
              <a:avLst>
                <a:gd name="adj" fmla="val 50000"/>
              </a:avLst>
            </a:prstGeom>
            <a:solidFill>
              <a:srgbClr val="FFA4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Rounded Corners 10">
              <a:extLst>
                <a:ext uri="{FF2B5EF4-FFF2-40B4-BE49-F238E27FC236}">
                  <a16:creationId xmlns:a16="http://schemas.microsoft.com/office/drawing/2014/main" id="{F72CE39F-7BF2-5AC1-5C3E-7A74C2D2CBAB}"/>
                </a:ext>
              </a:extLst>
            </p:cNvPr>
            <p:cNvSpPr/>
            <p:nvPr/>
          </p:nvSpPr>
          <p:spPr>
            <a:xfrm rot="2700000" flipH="1">
              <a:off x="1835614" y="2400309"/>
              <a:ext cx="1617270" cy="603454"/>
            </a:xfrm>
            <a:prstGeom prst="roundRect">
              <a:avLst>
                <a:gd name="adj" fmla="val 50000"/>
              </a:avLst>
            </a:prstGeom>
            <a:solidFill>
              <a:srgbClr val="FF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a:extLst>
                <a:ext uri="{FF2B5EF4-FFF2-40B4-BE49-F238E27FC236}">
                  <a16:creationId xmlns:a16="http://schemas.microsoft.com/office/drawing/2014/main" id="{BBC62A1B-261C-8916-7C53-6B19B5B55E2F}"/>
                </a:ext>
              </a:extLst>
            </p:cNvPr>
            <p:cNvSpPr/>
            <p:nvPr/>
          </p:nvSpPr>
          <p:spPr>
            <a:xfrm>
              <a:off x="2743199" y="2833351"/>
              <a:ext cx="518616" cy="5186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rgbClr val="3A6C7A"/>
                  </a:solidFill>
                  <a:latin typeface="Open Sans" panose="020B0606030504020204" pitchFamily="34" charset="0"/>
                  <a:ea typeface="Open Sans" panose="020B0606030504020204" pitchFamily="34" charset="0"/>
                  <a:cs typeface="Open Sans" panose="020B0606030504020204" pitchFamily="34" charset="0"/>
                </a:rPr>
                <a:t>1</a:t>
              </a:r>
            </a:p>
          </p:txBody>
        </p:sp>
      </p:grpSp>
      <p:sp>
        <p:nvSpPr>
          <p:cNvPr id="6" name="TextBox 5">
            <a:extLst>
              <a:ext uri="{FF2B5EF4-FFF2-40B4-BE49-F238E27FC236}">
                <a16:creationId xmlns:a16="http://schemas.microsoft.com/office/drawing/2014/main" id="{3069CAC7-1DE9-851A-B27C-A0DEA46E67FA}"/>
              </a:ext>
            </a:extLst>
          </p:cNvPr>
          <p:cNvSpPr txBox="1"/>
          <p:nvPr/>
        </p:nvSpPr>
        <p:spPr>
          <a:xfrm>
            <a:off x="2696744" y="3717305"/>
            <a:ext cx="2294798" cy="2462213"/>
          </a:xfrm>
          <a:prstGeom prst="rect">
            <a:avLst/>
          </a:prstGeom>
          <a:noFill/>
        </p:spPr>
        <p:txBody>
          <a:bodyPr wrap="square" rtlCol="0">
            <a:spAutoFit/>
          </a:bodyPr>
          <a:lstStyle/>
          <a:p>
            <a:pPr lvl="0"/>
            <a:r>
              <a:rPr lang="en-US" sz="1400" dirty="0">
                <a:solidFill>
                  <a:srgbClr val="000000"/>
                </a:solidFill>
              </a:rPr>
              <a:t>Waiver requested to ensure young adults have insurance coverage 30 days prior to their release. </a:t>
            </a:r>
          </a:p>
          <a:p>
            <a:pPr lvl="0"/>
            <a:endParaRPr lang="en-US" sz="1400" dirty="0">
              <a:solidFill>
                <a:srgbClr val="000000"/>
              </a:solidFill>
            </a:endParaRPr>
          </a:p>
          <a:p>
            <a:pPr lvl="0"/>
            <a:r>
              <a:rPr lang="en-US" sz="1400" dirty="0">
                <a:solidFill>
                  <a:srgbClr val="000000"/>
                </a:solidFill>
              </a:rPr>
              <a:t>Medicaid rules had not allow coverage while in a juvenile justice facility</a:t>
            </a:r>
          </a:p>
          <a:p>
            <a:pPr lvl="0"/>
            <a:endParaRPr lang="en-US" sz="1400" dirty="0">
              <a:solidFill>
                <a:srgbClr val="000000"/>
              </a:solidFill>
            </a:endParaRPr>
          </a:p>
          <a:p>
            <a:pPr lvl="0"/>
            <a:r>
              <a:rPr lang="en-US" sz="1400" dirty="0">
                <a:solidFill>
                  <a:srgbClr val="000000"/>
                </a:solidFill>
                <a:hlinkClick r:id="rId3"/>
              </a:rPr>
              <a:t>MCO Notification of Discharge from providers</a:t>
            </a:r>
            <a:endParaRPr lang="en-US" sz="1400" dirty="0">
              <a:solidFill>
                <a:srgbClr val="000000"/>
              </a:solidFill>
            </a:endParaRPr>
          </a:p>
        </p:txBody>
      </p:sp>
      <p:grpSp>
        <p:nvGrpSpPr>
          <p:cNvPr id="7" name="Group 6">
            <a:extLst>
              <a:ext uri="{FF2B5EF4-FFF2-40B4-BE49-F238E27FC236}">
                <a16:creationId xmlns:a16="http://schemas.microsoft.com/office/drawing/2014/main" id="{D949CC9A-526A-6387-7E70-A70BEC364C6C}"/>
              </a:ext>
            </a:extLst>
          </p:cNvPr>
          <p:cNvGrpSpPr/>
          <p:nvPr/>
        </p:nvGrpSpPr>
        <p:grpSpPr>
          <a:xfrm>
            <a:off x="2683111" y="1819849"/>
            <a:ext cx="2302591" cy="1563712"/>
            <a:chOff x="3441280" y="1893401"/>
            <a:chExt cx="2737364" cy="1858971"/>
          </a:xfrm>
        </p:grpSpPr>
        <p:sp>
          <p:nvSpPr>
            <p:cNvPr id="13" name="Rectangle: Rounded Corners 12">
              <a:extLst>
                <a:ext uri="{FF2B5EF4-FFF2-40B4-BE49-F238E27FC236}">
                  <a16:creationId xmlns:a16="http://schemas.microsoft.com/office/drawing/2014/main" id="{9CF07277-055F-7902-ACE8-718E8C7B1E13}"/>
                </a:ext>
              </a:extLst>
            </p:cNvPr>
            <p:cNvSpPr/>
            <p:nvPr/>
          </p:nvSpPr>
          <p:spPr>
            <a:xfrm>
              <a:off x="3441280" y="2795093"/>
              <a:ext cx="2591841" cy="603454"/>
            </a:xfrm>
            <a:prstGeom prst="roundRect">
              <a:avLst>
                <a:gd name="adj" fmla="val 50000"/>
              </a:avLst>
            </a:prstGeom>
            <a:solidFill>
              <a:srgbClr val="FFA4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r>
                <a:rPr lang="en-IN" sz="1800" dirty="0">
                  <a:solidFill>
                    <a:srgbClr val="000000"/>
                  </a:solidFill>
                  <a:latin typeface="Open Sans" panose="020B0606030504020204" pitchFamily="34" charset="0"/>
                  <a:ea typeface="Open Sans" panose="020B0606030504020204" pitchFamily="34" charset="0"/>
                  <a:cs typeface="Open Sans" panose="020B0606030504020204" pitchFamily="34" charset="0"/>
                </a:rPr>
                <a:t>HB 1860</a:t>
              </a:r>
            </a:p>
          </p:txBody>
        </p:sp>
        <p:sp>
          <p:nvSpPr>
            <p:cNvPr id="14" name="Rectangle: Rounded Corners 13">
              <a:extLst>
                <a:ext uri="{FF2B5EF4-FFF2-40B4-BE49-F238E27FC236}">
                  <a16:creationId xmlns:a16="http://schemas.microsoft.com/office/drawing/2014/main" id="{47C8EA81-EAB7-177E-000C-0D44A5FBD957}"/>
                </a:ext>
              </a:extLst>
            </p:cNvPr>
            <p:cNvSpPr/>
            <p:nvPr/>
          </p:nvSpPr>
          <p:spPr>
            <a:xfrm rot="18900000">
              <a:off x="4561374" y="3148918"/>
              <a:ext cx="1617270" cy="603454"/>
            </a:xfrm>
            <a:prstGeom prst="roundRect">
              <a:avLst>
                <a:gd name="adj" fmla="val 50000"/>
              </a:avLst>
            </a:prstGeom>
            <a:solidFill>
              <a:srgbClr val="FFA4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Rounded Corners 14">
              <a:extLst>
                <a:ext uri="{FF2B5EF4-FFF2-40B4-BE49-F238E27FC236}">
                  <a16:creationId xmlns:a16="http://schemas.microsoft.com/office/drawing/2014/main" id="{235DE0D9-72C2-146B-61F1-14B1BE2310CB}"/>
                </a:ext>
              </a:extLst>
            </p:cNvPr>
            <p:cNvSpPr/>
            <p:nvPr/>
          </p:nvSpPr>
          <p:spPr>
            <a:xfrm rot="2700000" flipH="1">
              <a:off x="4561374" y="2400309"/>
              <a:ext cx="1617270" cy="603454"/>
            </a:xfrm>
            <a:prstGeom prst="roundRect">
              <a:avLst>
                <a:gd name="adj" fmla="val 50000"/>
              </a:avLst>
            </a:prstGeom>
            <a:solidFill>
              <a:srgbClr val="FF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a:extLst>
                <a:ext uri="{FF2B5EF4-FFF2-40B4-BE49-F238E27FC236}">
                  <a16:creationId xmlns:a16="http://schemas.microsoft.com/office/drawing/2014/main" id="{D3C0B4DE-12B2-255D-257E-0948D7A30C07}"/>
                </a:ext>
              </a:extLst>
            </p:cNvPr>
            <p:cNvSpPr/>
            <p:nvPr/>
          </p:nvSpPr>
          <p:spPr>
            <a:xfrm>
              <a:off x="5476239" y="2833351"/>
              <a:ext cx="518616" cy="5186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rgbClr val="3A6C7A"/>
                  </a:solidFill>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17" name="Group 16">
            <a:extLst>
              <a:ext uri="{FF2B5EF4-FFF2-40B4-BE49-F238E27FC236}">
                <a16:creationId xmlns:a16="http://schemas.microsoft.com/office/drawing/2014/main" id="{0ADB9004-DA5E-1601-44FE-595035847610}"/>
              </a:ext>
            </a:extLst>
          </p:cNvPr>
          <p:cNvGrpSpPr/>
          <p:nvPr/>
        </p:nvGrpSpPr>
        <p:grpSpPr>
          <a:xfrm>
            <a:off x="4991542" y="3158293"/>
            <a:ext cx="7115044" cy="2091298"/>
            <a:chOff x="372164" y="2265012"/>
            <a:chExt cx="11447672" cy="3364770"/>
          </a:xfrm>
        </p:grpSpPr>
        <p:sp>
          <p:nvSpPr>
            <p:cNvPr id="18" name="Rectangle: Rounded Corners 17">
              <a:extLst>
                <a:ext uri="{FF2B5EF4-FFF2-40B4-BE49-F238E27FC236}">
                  <a16:creationId xmlns:a16="http://schemas.microsoft.com/office/drawing/2014/main" id="{F0B58EC3-D625-79E3-9FB1-6CBA2B6D0FB1}"/>
                </a:ext>
              </a:extLst>
            </p:cNvPr>
            <p:cNvSpPr/>
            <p:nvPr/>
          </p:nvSpPr>
          <p:spPr>
            <a:xfrm>
              <a:off x="372164" y="3496545"/>
              <a:ext cx="11447672" cy="692188"/>
            </a:xfrm>
            <a:prstGeom prst="roundRect">
              <a:avLst>
                <a:gd name="adj" fmla="val 50000"/>
              </a:avLst>
            </a:prstGeom>
            <a:solidFill>
              <a:schemeClr val="bg1">
                <a:lumMod val="8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9" name="Oval 18">
              <a:extLst>
                <a:ext uri="{FF2B5EF4-FFF2-40B4-BE49-F238E27FC236}">
                  <a16:creationId xmlns:a16="http://schemas.microsoft.com/office/drawing/2014/main" id="{889334FC-D889-75B9-E932-7D369EF4045F}"/>
                </a:ext>
              </a:extLst>
            </p:cNvPr>
            <p:cNvSpPr/>
            <p:nvPr/>
          </p:nvSpPr>
          <p:spPr>
            <a:xfrm>
              <a:off x="728179" y="2340356"/>
              <a:ext cx="3264196" cy="3264196"/>
            </a:xfrm>
            <a:prstGeom prst="ellipse">
              <a:avLst/>
            </a:prstGeom>
            <a:solidFill>
              <a:srgbClr val="FFC468"/>
            </a:solidFill>
            <a:ln w="19050">
              <a:solidFill>
                <a:schemeClr val="bg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0" name="Oval 19">
              <a:extLst>
                <a:ext uri="{FF2B5EF4-FFF2-40B4-BE49-F238E27FC236}">
                  <a16:creationId xmlns:a16="http://schemas.microsoft.com/office/drawing/2014/main" id="{ACC90C6F-155B-C853-297A-12AC93D7BB86}"/>
                </a:ext>
              </a:extLst>
            </p:cNvPr>
            <p:cNvSpPr/>
            <p:nvPr/>
          </p:nvSpPr>
          <p:spPr>
            <a:xfrm>
              <a:off x="4413615" y="2265012"/>
              <a:ext cx="3364770" cy="3364770"/>
            </a:xfrm>
            <a:prstGeom prst="ellipse">
              <a:avLst/>
            </a:prstGeom>
            <a:solidFill>
              <a:srgbClr val="FFC468"/>
            </a:solidFill>
            <a:ln w="19050">
              <a:solidFill>
                <a:schemeClr val="bg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1" name="Oval 20">
              <a:extLst>
                <a:ext uri="{FF2B5EF4-FFF2-40B4-BE49-F238E27FC236}">
                  <a16:creationId xmlns:a16="http://schemas.microsoft.com/office/drawing/2014/main" id="{E25B0DF5-AE0F-2DA2-7424-AC5FB5365DF3}"/>
                </a:ext>
              </a:extLst>
            </p:cNvPr>
            <p:cNvSpPr/>
            <p:nvPr/>
          </p:nvSpPr>
          <p:spPr>
            <a:xfrm>
              <a:off x="8199625" y="2340356"/>
              <a:ext cx="3264408" cy="3264408"/>
            </a:xfrm>
            <a:prstGeom prst="ellipse">
              <a:avLst/>
            </a:prstGeom>
            <a:solidFill>
              <a:srgbClr val="FFC468"/>
            </a:solidFill>
            <a:ln w="19050">
              <a:solidFill>
                <a:schemeClr val="bg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97C53C77-01DB-562F-F672-7D6E7037C230}"/>
                </a:ext>
              </a:extLst>
            </p:cNvPr>
            <p:cNvSpPr txBox="1"/>
            <p:nvPr/>
          </p:nvSpPr>
          <p:spPr>
            <a:xfrm>
              <a:off x="8465867" y="2773155"/>
              <a:ext cx="2731921" cy="25254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75000"/>
                      <a:lumOff val="25000"/>
                    </a:srgbClr>
                  </a:solidFill>
                  <a:effectLst/>
                  <a:uLnTx/>
                  <a:uFillTx/>
                  <a:latin typeface="Segoe UI"/>
                  <a:ea typeface="+mn-ea"/>
                  <a:cs typeface="+mn-cs"/>
                </a:rPr>
                <a:t>Client and MCO ensure that safe and stable housing is maintained. MCO to report these performance measures. (currently in process)</a:t>
              </a:r>
            </a:p>
          </p:txBody>
        </p:sp>
        <p:sp>
          <p:nvSpPr>
            <p:cNvPr id="23" name="TextBox 22">
              <a:extLst>
                <a:ext uri="{FF2B5EF4-FFF2-40B4-BE49-F238E27FC236}">
                  <a16:creationId xmlns:a16="http://schemas.microsoft.com/office/drawing/2014/main" id="{70E7FD2D-3DB8-6598-2207-B1542D1E1649}"/>
                </a:ext>
              </a:extLst>
            </p:cNvPr>
            <p:cNvSpPr txBox="1"/>
            <p:nvPr/>
          </p:nvSpPr>
          <p:spPr>
            <a:xfrm>
              <a:off x="4583618" y="2824012"/>
              <a:ext cx="3024764" cy="22283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75000"/>
                      <a:lumOff val="25000"/>
                    </a:srgbClr>
                  </a:solidFill>
                  <a:effectLst/>
                  <a:uLnTx/>
                  <a:uFillTx/>
                  <a:latin typeface="Segoe UI"/>
                  <a:ea typeface="+mn-ea"/>
                  <a:cs typeface="+mn-cs"/>
                </a:rPr>
                <a:t>MCO to contact the </a:t>
              </a:r>
              <a:r>
                <a:rPr lang="en-US" sz="1200" dirty="0">
                  <a:solidFill>
                    <a:srgbClr val="000000">
                      <a:lumMod val="75000"/>
                      <a:lumOff val="25000"/>
                    </a:srgbClr>
                  </a:solidFill>
                  <a:latin typeface="Segoe UI"/>
                </a:rPr>
                <a:t>client to offer care coordination, case management and/or other services. In addition to coordinating safe and stable housing. </a:t>
              </a:r>
              <a:endParaRPr kumimoji="0" lang="en-US" sz="1200" b="0" i="0" u="none" strike="noStrike" kern="1200" cap="none" spc="0" normalizeH="0" baseline="0" noProof="0" dirty="0">
                <a:ln>
                  <a:noFill/>
                </a:ln>
                <a:solidFill>
                  <a:srgbClr val="000000">
                    <a:lumMod val="75000"/>
                    <a:lumOff val="25000"/>
                  </a:srgbClr>
                </a:solidFill>
                <a:effectLst/>
                <a:uLnTx/>
                <a:uFillTx/>
                <a:latin typeface="Segoe UI"/>
                <a:ea typeface="+mn-ea"/>
                <a:cs typeface="+mn-cs"/>
              </a:endParaRPr>
            </a:p>
          </p:txBody>
        </p:sp>
        <p:sp>
          <p:nvSpPr>
            <p:cNvPr id="24" name="TextBox 23">
              <a:extLst>
                <a:ext uri="{FF2B5EF4-FFF2-40B4-BE49-F238E27FC236}">
                  <a16:creationId xmlns:a16="http://schemas.microsoft.com/office/drawing/2014/main" id="{7686B9FA-98C9-047E-6B62-C6A52CD4F37B}"/>
                </a:ext>
              </a:extLst>
            </p:cNvPr>
            <p:cNvSpPr txBox="1"/>
            <p:nvPr/>
          </p:nvSpPr>
          <p:spPr>
            <a:xfrm>
              <a:off x="1001869" y="2773157"/>
              <a:ext cx="2716816" cy="25254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75000"/>
                      <a:lumOff val="25000"/>
                    </a:srgbClr>
                  </a:solidFill>
                  <a:effectLst/>
                  <a:uLnTx/>
                  <a:uFillTx/>
                  <a:latin typeface="Segoe UI"/>
                  <a:ea typeface="+mn-ea"/>
                  <a:cs typeface="+mn-cs"/>
                </a:rPr>
                <a:t>Providers notify the assigned MCO within 24 hours of discharging from a behavioral health system of care without save or stable housing.</a:t>
              </a:r>
            </a:p>
          </p:txBody>
        </p:sp>
      </p:grpSp>
      <p:grpSp>
        <p:nvGrpSpPr>
          <p:cNvPr id="29" name="Group 28">
            <a:extLst>
              <a:ext uri="{FF2B5EF4-FFF2-40B4-BE49-F238E27FC236}">
                <a16:creationId xmlns:a16="http://schemas.microsoft.com/office/drawing/2014/main" id="{5CAB7DAD-1295-0B17-A67A-13432EB3EBF8}"/>
              </a:ext>
            </a:extLst>
          </p:cNvPr>
          <p:cNvGrpSpPr/>
          <p:nvPr/>
        </p:nvGrpSpPr>
        <p:grpSpPr>
          <a:xfrm>
            <a:off x="-99392" y="0"/>
            <a:ext cx="2345635" cy="1520687"/>
            <a:chOff x="0" y="0"/>
            <a:chExt cx="2345635" cy="1520687"/>
          </a:xfrm>
        </p:grpSpPr>
        <p:cxnSp>
          <p:nvCxnSpPr>
            <p:cNvPr id="30" name="Straight Connector 29">
              <a:extLst>
                <a:ext uri="{FF2B5EF4-FFF2-40B4-BE49-F238E27FC236}">
                  <a16:creationId xmlns:a16="http://schemas.microsoft.com/office/drawing/2014/main" id="{0677053B-4159-5896-C7C7-314E13A13B68}"/>
                </a:ext>
              </a:extLst>
            </p:cNvPr>
            <p:cNvCxnSpPr/>
            <p:nvPr/>
          </p:nvCxnSpPr>
          <p:spPr>
            <a:xfrm flipH="1">
              <a:off x="0" y="0"/>
              <a:ext cx="1292087" cy="1520687"/>
            </a:xfrm>
            <a:prstGeom prst="line">
              <a:avLst/>
            </a:prstGeom>
            <a:ln w="12700">
              <a:solidFill>
                <a:srgbClr val="FFA4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02B2D95-DEB3-96C9-15BE-8B4814325C8F}"/>
                </a:ext>
              </a:extLst>
            </p:cNvPr>
            <p:cNvCxnSpPr/>
            <p:nvPr/>
          </p:nvCxnSpPr>
          <p:spPr>
            <a:xfrm flipV="1">
              <a:off x="0" y="0"/>
              <a:ext cx="2345635" cy="1222513"/>
            </a:xfrm>
            <a:prstGeom prst="line">
              <a:avLst/>
            </a:prstGeom>
            <a:ln w="12700">
              <a:solidFill>
                <a:srgbClr val="FFA4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57899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591E8-B69F-4CAF-9EF5-D26401B77347}"/>
              </a:ext>
            </a:extLst>
          </p:cNvPr>
          <p:cNvSpPr>
            <a:spLocks noGrp="1"/>
          </p:cNvSpPr>
          <p:nvPr>
            <p:ph type="title" idx="4294967295"/>
          </p:nvPr>
        </p:nvSpPr>
        <p:spPr>
          <a:xfrm>
            <a:off x="1192695" y="629132"/>
            <a:ext cx="10515600" cy="1004888"/>
          </a:xfrm>
        </p:spPr>
        <p:txBody>
          <a:bodyPr>
            <a:noAutofit/>
          </a:bodyPr>
          <a:lstStyle/>
          <a:p>
            <a:r>
              <a:rPr lang="en-US" sz="2700" dirty="0">
                <a:ea typeface="+mj-lt"/>
                <a:cs typeface="+mj-lt"/>
              </a:rPr>
              <a:t>Education for discharge planners for safe and stable housing </a:t>
            </a:r>
            <a:br>
              <a:rPr lang="en-US" sz="2700" dirty="0">
                <a:ea typeface="+mj-lt"/>
                <a:cs typeface="+mj-lt"/>
              </a:rPr>
            </a:br>
            <a:r>
              <a:rPr lang="en-US" sz="2700" dirty="0">
                <a:ea typeface="+mj-lt"/>
                <a:cs typeface="+mj-lt"/>
              </a:rPr>
              <a:t>for youth and young adults (cont.)</a:t>
            </a:r>
          </a:p>
        </p:txBody>
      </p:sp>
      <p:grpSp>
        <p:nvGrpSpPr>
          <p:cNvPr id="23" name="Group 22">
            <a:extLst>
              <a:ext uri="{FF2B5EF4-FFF2-40B4-BE49-F238E27FC236}">
                <a16:creationId xmlns:a16="http://schemas.microsoft.com/office/drawing/2014/main" id="{68DF2DC1-E611-1704-FC96-0067F64B28F6}"/>
              </a:ext>
            </a:extLst>
          </p:cNvPr>
          <p:cNvGrpSpPr/>
          <p:nvPr/>
        </p:nvGrpSpPr>
        <p:grpSpPr>
          <a:xfrm>
            <a:off x="1807204" y="1667840"/>
            <a:ext cx="8763041" cy="4680139"/>
            <a:chOff x="1446042" y="1679356"/>
            <a:chExt cx="8763041" cy="4680139"/>
          </a:xfrm>
        </p:grpSpPr>
        <p:sp>
          <p:nvSpPr>
            <p:cNvPr id="30" name="TextBox 29">
              <a:extLst>
                <a:ext uri="{FF2B5EF4-FFF2-40B4-BE49-F238E27FC236}">
                  <a16:creationId xmlns:a16="http://schemas.microsoft.com/office/drawing/2014/main" id="{48807E0A-1063-CF89-A3FF-FFBF114A2668}"/>
                </a:ext>
              </a:extLst>
            </p:cNvPr>
            <p:cNvSpPr txBox="1"/>
            <p:nvPr/>
          </p:nvSpPr>
          <p:spPr>
            <a:xfrm>
              <a:off x="1574039" y="3747086"/>
              <a:ext cx="2294798" cy="1384995"/>
            </a:xfrm>
            <a:prstGeom prst="rect">
              <a:avLst/>
            </a:prstGeom>
            <a:noFill/>
          </p:spPr>
          <p:txBody>
            <a:bodyPr wrap="square" rtlCol="0">
              <a:spAutoFit/>
            </a:bodyPr>
            <a:lstStyle/>
            <a:p>
              <a:pPr lvl="0"/>
              <a:r>
                <a:rPr lang="en-US" sz="1400" dirty="0">
                  <a:solidFill>
                    <a:srgbClr val="000000"/>
                  </a:solidFill>
                  <a:hlinkClick r:id="rId3"/>
                </a:rPr>
                <a:t>Youth &amp; Young Adult Housing Response Team</a:t>
              </a:r>
              <a:r>
                <a:rPr lang="en-US" sz="1400" dirty="0">
                  <a:solidFill>
                    <a:srgbClr val="000000"/>
                  </a:solidFill>
                </a:rPr>
                <a:t>, core membership</a:t>
              </a:r>
            </a:p>
            <a:p>
              <a:pPr lvl="0"/>
              <a:endParaRPr lang="en-US" sz="1400" dirty="0">
                <a:solidFill>
                  <a:srgbClr val="000000"/>
                </a:solidFill>
              </a:endParaRPr>
            </a:p>
            <a:p>
              <a:pPr lvl="0"/>
              <a:r>
                <a:rPr lang="en-US" sz="1400" dirty="0">
                  <a:solidFill>
                    <a:srgbClr val="000000"/>
                  </a:solidFill>
                </a:rPr>
                <a:t>Resources and tools available to MCOs. </a:t>
              </a:r>
            </a:p>
          </p:txBody>
        </p:sp>
        <p:grpSp>
          <p:nvGrpSpPr>
            <p:cNvPr id="18" name="Group 17">
              <a:extLst>
                <a:ext uri="{FF2B5EF4-FFF2-40B4-BE49-F238E27FC236}">
                  <a16:creationId xmlns:a16="http://schemas.microsoft.com/office/drawing/2014/main" id="{43BECD72-250F-6AFF-BA1A-5FF9A3058524}"/>
                </a:ext>
              </a:extLst>
            </p:cNvPr>
            <p:cNvGrpSpPr/>
            <p:nvPr/>
          </p:nvGrpSpPr>
          <p:grpSpPr>
            <a:xfrm>
              <a:off x="1446042" y="1720099"/>
              <a:ext cx="2302591" cy="1563712"/>
              <a:chOff x="6167040" y="1893401"/>
              <a:chExt cx="2737364" cy="1858971"/>
            </a:xfrm>
          </p:grpSpPr>
          <p:sp>
            <p:nvSpPr>
              <p:cNvPr id="19" name="Rectangle: Rounded Corners 18">
                <a:extLst>
                  <a:ext uri="{FF2B5EF4-FFF2-40B4-BE49-F238E27FC236}">
                    <a16:creationId xmlns:a16="http://schemas.microsoft.com/office/drawing/2014/main" id="{BC96AE83-7390-3176-CDAE-D5A35D20551B}"/>
                  </a:ext>
                </a:extLst>
              </p:cNvPr>
              <p:cNvSpPr/>
              <p:nvPr/>
            </p:nvSpPr>
            <p:spPr>
              <a:xfrm>
                <a:off x="6167040" y="2795093"/>
                <a:ext cx="2591841" cy="603454"/>
              </a:xfrm>
              <a:prstGeom prst="roundRect">
                <a:avLst>
                  <a:gd name="adj" fmla="val 50000"/>
                </a:avLst>
              </a:prstGeom>
              <a:solidFill>
                <a:srgbClr val="FFA4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r>
                  <a:rPr lang="en-IN" sz="1800" dirty="0">
                    <a:solidFill>
                      <a:srgbClr val="000000"/>
                    </a:solidFill>
                    <a:latin typeface="Open Sans" panose="020B0606030504020204" pitchFamily="34" charset="0"/>
                    <a:ea typeface="Open Sans" panose="020B0606030504020204" pitchFamily="34" charset="0"/>
                    <a:cs typeface="Open Sans" panose="020B0606030504020204" pitchFamily="34" charset="0"/>
                  </a:rPr>
                  <a:t>HB 1905</a:t>
                </a:r>
              </a:p>
            </p:txBody>
          </p:sp>
          <p:sp>
            <p:nvSpPr>
              <p:cNvPr id="20" name="Rectangle: Rounded Corners 19">
                <a:extLst>
                  <a:ext uri="{FF2B5EF4-FFF2-40B4-BE49-F238E27FC236}">
                    <a16:creationId xmlns:a16="http://schemas.microsoft.com/office/drawing/2014/main" id="{07D86A7C-6142-4E0F-67EF-E8B0CB43DE84}"/>
                  </a:ext>
                </a:extLst>
              </p:cNvPr>
              <p:cNvSpPr/>
              <p:nvPr/>
            </p:nvSpPr>
            <p:spPr>
              <a:xfrm rot="18900000">
                <a:off x="7287134" y="3148918"/>
                <a:ext cx="1617270" cy="603454"/>
              </a:xfrm>
              <a:prstGeom prst="roundRect">
                <a:avLst>
                  <a:gd name="adj" fmla="val 50000"/>
                </a:avLst>
              </a:prstGeom>
              <a:solidFill>
                <a:srgbClr val="FFA4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Rounded Corners 20">
                <a:extLst>
                  <a:ext uri="{FF2B5EF4-FFF2-40B4-BE49-F238E27FC236}">
                    <a16:creationId xmlns:a16="http://schemas.microsoft.com/office/drawing/2014/main" id="{135F89EE-F5F8-4B3E-72E8-E65AECB3943F}"/>
                  </a:ext>
                </a:extLst>
              </p:cNvPr>
              <p:cNvSpPr/>
              <p:nvPr/>
            </p:nvSpPr>
            <p:spPr>
              <a:xfrm rot="2700000" flipH="1">
                <a:off x="7287134" y="2400309"/>
                <a:ext cx="1617270" cy="603454"/>
              </a:xfrm>
              <a:prstGeom prst="roundRect">
                <a:avLst>
                  <a:gd name="adj" fmla="val 50000"/>
                </a:avLst>
              </a:prstGeom>
              <a:solidFill>
                <a:srgbClr val="FF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a:extLst>
                  <a:ext uri="{FF2B5EF4-FFF2-40B4-BE49-F238E27FC236}">
                    <a16:creationId xmlns:a16="http://schemas.microsoft.com/office/drawing/2014/main" id="{C928D126-EAA5-6D72-0E28-E3DA29839262}"/>
                  </a:ext>
                </a:extLst>
              </p:cNvPr>
              <p:cNvSpPr/>
              <p:nvPr/>
            </p:nvSpPr>
            <p:spPr>
              <a:xfrm>
                <a:off x="8195993" y="2833351"/>
                <a:ext cx="518616" cy="5186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rgbClr val="3A6C7A"/>
                    </a:solidFill>
                    <a:latin typeface="Open Sans" panose="020B0606030504020204" pitchFamily="34" charset="0"/>
                    <a:ea typeface="Open Sans" panose="020B0606030504020204" pitchFamily="34" charset="0"/>
                    <a:cs typeface="Open Sans" panose="020B0606030504020204" pitchFamily="34" charset="0"/>
                  </a:rPr>
                  <a:t>3</a:t>
                </a:r>
              </a:p>
            </p:txBody>
          </p:sp>
        </p:grpSp>
        <p:sp>
          <p:nvSpPr>
            <p:cNvPr id="6" name="TextBox 5">
              <a:extLst>
                <a:ext uri="{FF2B5EF4-FFF2-40B4-BE49-F238E27FC236}">
                  <a16:creationId xmlns:a16="http://schemas.microsoft.com/office/drawing/2014/main" id="{5E104985-46AC-E5A2-4269-5DB8FA4E78C0}"/>
                </a:ext>
              </a:extLst>
            </p:cNvPr>
            <p:cNvSpPr txBox="1"/>
            <p:nvPr/>
          </p:nvSpPr>
          <p:spPr>
            <a:xfrm>
              <a:off x="4697337" y="3681839"/>
              <a:ext cx="2294798" cy="2677656"/>
            </a:xfrm>
            <a:prstGeom prst="rect">
              <a:avLst/>
            </a:prstGeom>
            <a:noFill/>
          </p:spPr>
          <p:txBody>
            <a:bodyPr wrap="square" rtlCol="0">
              <a:spAutoFit/>
            </a:bodyPr>
            <a:lstStyle/>
            <a:p>
              <a:pPr lvl="0"/>
              <a:r>
                <a:rPr lang="en-US" sz="1200" dirty="0">
                  <a:solidFill>
                    <a:srgbClr val="000000"/>
                  </a:solidFill>
                </a:rPr>
                <a:t>HCA workgroups inclusive of staff across all HCA sections</a:t>
              </a:r>
            </a:p>
            <a:p>
              <a:pPr lvl="0"/>
              <a:endParaRPr lang="en-US" sz="1200" dirty="0">
                <a:solidFill>
                  <a:srgbClr val="000000"/>
                </a:solidFill>
              </a:endParaRPr>
            </a:p>
            <a:p>
              <a:pPr lvl="0"/>
              <a:r>
                <a:rPr lang="en-US" sz="1200" dirty="0">
                  <a:solidFill>
                    <a:srgbClr val="000000"/>
                  </a:solidFill>
                  <a:hlinkClick r:id="rId4"/>
                </a:rPr>
                <a:t>OHY Prevention </a:t>
              </a:r>
              <a:r>
                <a:rPr lang="en-US" sz="1200" dirty="0">
                  <a:solidFill>
                    <a:srgbClr val="000000"/>
                  </a:solidFill>
                </a:rPr>
                <a:t>Workgroup</a:t>
              </a:r>
              <a:br>
                <a:rPr lang="en-US" sz="1200" dirty="0">
                  <a:solidFill>
                    <a:srgbClr val="000000"/>
                  </a:solidFill>
                </a:rPr>
              </a:br>
              <a:r>
                <a:rPr lang="en-US" sz="1200" dirty="0">
                  <a:solidFill>
                    <a:srgbClr val="000000"/>
                  </a:solidFill>
                </a:rPr>
                <a:t>(Previously 6560 Workgroup)</a:t>
              </a:r>
            </a:p>
            <a:p>
              <a:pPr lvl="0"/>
              <a:endParaRPr lang="en-US" sz="1200" dirty="0">
                <a:solidFill>
                  <a:srgbClr val="000000"/>
                </a:solidFill>
              </a:endParaRPr>
            </a:p>
            <a:p>
              <a:pPr lvl="0"/>
              <a:r>
                <a:rPr lang="en-US" sz="1200" dirty="0">
                  <a:solidFill>
                    <a:srgbClr val="000000"/>
                  </a:solidFill>
                  <a:hlinkClick r:id="rId5"/>
                </a:rPr>
                <a:t>Discharge Planners toolkit</a:t>
              </a:r>
              <a:endParaRPr lang="en-US" sz="1200" dirty="0">
                <a:solidFill>
                  <a:srgbClr val="000000"/>
                </a:solidFill>
              </a:endParaRPr>
            </a:p>
            <a:p>
              <a:pPr lvl="0">
                <a:buFont typeface="Arial" panose="020B0604020202020204" pitchFamily="34" charset="0"/>
                <a:buChar char="•"/>
              </a:pPr>
              <a:endParaRPr lang="en-US" sz="1200" dirty="0">
                <a:solidFill>
                  <a:srgbClr val="000000"/>
                </a:solidFill>
              </a:endParaRPr>
            </a:p>
            <a:p>
              <a:r>
                <a:rPr lang="en-US" sz="1200" dirty="0">
                  <a:solidFill>
                    <a:srgbClr val="000000"/>
                  </a:solidFill>
                  <a:hlinkClick r:id="rId6"/>
                </a:rPr>
                <a:t>Pathways to Housing</a:t>
              </a:r>
              <a:endParaRPr lang="en-US" sz="1200" dirty="0">
                <a:solidFill>
                  <a:srgbClr val="000000"/>
                </a:solidFill>
              </a:endParaRPr>
            </a:p>
            <a:p>
              <a:endParaRPr lang="en-US" sz="1200" dirty="0">
                <a:solidFill>
                  <a:srgbClr val="000000"/>
                </a:solidFill>
                <a:hlinkClick r:id="rId7"/>
              </a:endParaRPr>
            </a:p>
            <a:p>
              <a:r>
                <a:rPr lang="en-US" sz="1200" dirty="0">
                  <a:solidFill>
                    <a:srgbClr val="000000"/>
                  </a:solidFill>
                  <a:hlinkClick r:id="rId7"/>
                </a:rPr>
                <a:t>Youth Diversion Infrastructure Project (YDIP) </a:t>
              </a:r>
              <a:r>
                <a:rPr lang="en-US" sz="1200" dirty="0">
                  <a:solidFill>
                    <a:srgbClr val="000000"/>
                  </a:solidFill>
                </a:rPr>
                <a:t>diversion &amp; flexible funding</a:t>
              </a:r>
            </a:p>
            <a:p>
              <a:pPr lvl="0"/>
              <a:endParaRPr lang="en-US" sz="1200" dirty="0">
                <a:solidFill>
                  <a:srgbClr val="000000"/>
                </a:solidFill>
              </a:endParaRPr>
            </a:p>
          </p:txBody>
        </p:sp>
        <p:grpSp>
          <p:nvGrpSpPr>
            <p:cNvPr id="7" name="Group 6">
              <a:extLst>
                <a:ext uri="{FF2B5EF4-FFF2-40B4-BE49-F238E27FC236}">
                  <a16:creationId xmlns:a16="http://schemas.microsoft.com/office/drawing/2014/main" id="{A184F411-FB0D-1B90-FA44-2642395C3BBC}"/>
                </a:ext>
              </a:extLst>
            </p:cNvPr>
            <p:cNvGrpSpPr/>
            <p:nvPr/>
          </p:nvGrpSpPr>
          <p:grpSpPr>
            <a:xfrm>
              <a:off x="4631817" y="1679356"/>
              <a:ext cx="2302591" cy="1563712"/>
              <a:chOff x="8892799" y="1893401"/>
              <a:chExt cx="2737364" cy="1858971"/>
            </a:xfrm>
          </p:grpSpPr>
          <p:sp>
            <p:nvSpPr>
              <p:cNvPr id="8" name="Rectangle: Rounded Corners 7">
                <a:extLst>
                  <a:ext uri="{FF2B5EF4-FFF2-40B4-BE49-F238E27FC236}">
                    <a16:creationId xmlns:a16="http://schemas.microsoft.com/office/drawing/2014/main" id="{0F028139-64B7-F517-BB45-BAB393CC97F9}"/>
                  </a:ext>
                </a:extLst>
              </p:cNvPr>
              <p:cNvSpPr/>
              <p:nvPr/>
            </p:nvSpPr>
            <p:spPr>
              <a:xfrm>
                <a:off x="8892799" y="2795093"/>
                <a:ext cx="2591841" cy="603454"/>
              </a:xfrm>
              <a:prstGeom prst="roundRect">
                <a:avLst>
                  <a:gd name="adj" fmla="val 50000"/>
                </a:avLst>
              </a:prstGeom>
              <a:solidFill>
                <a:srgbClr val="FFA4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r>
                  <a:rPr lang="en-IN" sz="1800" dirty="0">
                    <a:solidFill>
                      <a:srgbClr val="000000"/>
                    </a:solidFill>
                    <a:latin typeface="Open Sans" panose="020B0606030504020204" pitchFamily="34" charset="0"/>
                    <a:ea typeface="Open Sans" panose="020B0606030504020204" pitchFamily="34" charset="0"/>
                    <a:cs typeface="Open Sans" panose="020B0606030504020204" pitchFamily="34" charset="0"/>
                  </a:rPr>
                  <a:t>Education</a:t>
                </a:r>
              </a:p>
              <a:p>
                <a:r>
                  <a:rPr lang="en-IN" sz="1800" dirty="0">
                    <a:solidFill>
                      <a:srgbClr val="000000"/>
                    </a:solidFill>
                    <a:latin typeface="Open Sans" panose="020B0606030504020204" pitchFamily="34" charset="0"/>
                    <a:ea typeface="Open Sans" panose="020B0606030504020204" pitchFamily="34" charset="0"/>
                    <a:cs typeface="Open Sans" panose="020B0606030504020204" pitchFamily="34" charset="0"/>
                  </a:rPr>
                  <a:t>&amp; tools</a:t>
                </a:r>
              </a:p>
            </p:txBody>
          </p:sp>
          <p:sp>
            <p:nvSpPr>
              <p:cNvPr id="9" name="Rectangle: Rounded Corners 8">
                <a:extLst>
                  <a:ext uri="{FF2B5EF4-FFF2-40B4-BE49-F238E27FC236}">
                    <a16:creationId xmlns:a16="http://schemas.microsoft.com/office/drawing/2014/main" id="{1781B85B-DB0F-9259-FB7E-53849DA59096}"/>
                  </a:ext>
                </a:extLst>
              </p:cNvPr>
              <p:cNvSpPr/>
              <p:nvPr/>
            </p:nvSpPr>
            <p:spPr>
              <a:xfrm rot="18900000">
                <a:off x="10012893" y="3148918"/>
                <a:ext cx="1617270" cy="603454"/>
              </a:xfrm>
              <a:prstGeom prst="roundRect">
                <a:avLst>
                  <a:gd name="adj" fmla="val 50000"/>
                </a:avLst>
              </a:prstGeom>
              <a:solidFill>
                <a:srgbClr val="FFA4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Rounded Corners 9">
                <a:extLst>
                  <a:ext uri="{FF2B5EF4-FFF2-40B4-BE49-F238E27FC236}">
                    <a16:creationId xmlns:a16="http://schemas.microsoft.com/office/drawing/2014/main" id="{2F623F8D-8310-3103-210D-C85C22E66717}"/>
                  </a:ext>
                </a:extLst>
              </p:cNvPr>
              <p:cNvSpPr/>
              <p:nvPr/>
            </p:nvSpPr>
            <p:spPr>
              <a:xfrm rot="2700000" flipH="1">
                <a:off x="10012893" y="2400309"/>
                <a:ext cx="1617270" cy="603454"/>
              </a:xfrm>
              <a:prstGeom prst="roundRect">
                <a:avLst>
                  <a:gd name="adj" fmla="val 50000"/>
                </a:avLst>
              </a:prstGeom>
              <a:solidFill>
                <a:srgbClr val="FF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val 10">
                <a:extLst>
                  <a:ext uri="{FF2B5EF4-FFF2-40B4-BE49-F238E27FC236}">
                    <a16:creationId xmlns:a16="http://schemas.microsoft.com/office/drawing/2014/main" id="{6A476127-AF86-66B4-4422-61E20E6F20DF}"/>
                  </a:ext>
                </a:extLst>
              </p:cNvPr>
              <p:cNvSpPr/>
              <p:nvPr/>
            </p:nvSpPr>
            <p:spPr>
              <a:xfrm>
                <a:off x="10915746" y="2833351"/>
                <a:ext cx="518616" cy="5186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rgbClr val="3A6C7A"/>
                    </a:solidFill>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12" name="Group 11">
              <a:extLst>
                <a:ext uri="{FF2B5EF4-FFF2-40B4-BE49-F238E27FC236}">
                  <a16:creationId xmlns:a16="http://schemas.microsoft.com/office/drawing/2014/main" id="{3078663D-89F8-F4CA-E0A3-57445FF08CFD}"/>
                </a:ext>
              </a:extLst>
            </p:cNvPr>
            <p:cNvGrpSpPr/>
            <p:nvPr/>
          </p:nvGrpSpPr>
          <p:grpSpPr>
            <a:xfrm>
              <a:off x="7721042" y="1688158"/>
              <a:ext cx="2302591" cy="1563712"/>
              <a:chOff x="8892799" y="1893401"/>
              <a:chExt cx="2737364" cy="1858971"/>
            </a:xfrm>
          </p:grpSpPr>
          <p:sp>
            <p:nvSpPr>
              <p:cNvPr id="13" name="Rectangle: Rounded Corners 12">
                <a:extLst>
                  <a:ext uri="{FF2B5EF4-FFF2-40B4-BE49-F238E27FC236}">
                    <a16:creationId xmlns:a16="http://schemas.microsoft.com/office/drawing/2014/main" id="{1158F7CE-AA24-D96C-3BF4-33085CD358B8}"/>
                  </a:ext>
                </a:extLst>
              </p:cNvPr>
              <p:cNvSpPr/>
              <p:nvPr/>
            </p:nvSpPr>
            <p:spPr>
              <a:xfrm>
                <a:off x="8892799" y="2795093"/>
                <a:ext cx="2591841" cy="603454"/>
              </a:xfrm>
              <a:prstGeom prst="roundRect">
                <a:avLst>
                  <a:gd name="adj" fmla="val 50000"/>
                </a:avLst>
              </a:prstGeom>
              <a:solidFill>
                <a:srgbClr val="FFA4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r>
                  <a:rPr lang="en-IN" sz="1800" dirty="0">
                    <a:solidFill>
                      <a:srgbClr val="000000"/>
                    </a:solidFill>
                    <a:latin typeface="Open Sans" panose="020B0606030504020204" pitchFamily="34" charset="0"/>
                    <a:ea typeface="Open Sans" panose="020B0606030504020204" pitchFamily="34" charset="0"/>
                    <a:cs typeface="Open Sans" panose="020B0606030504020204" pitchFamily="34" charset="0"/>
                  </a:rPr>
                  <a:t>Resources</a:t>
                </a:r>
              </a:p>
            </p:txBody>
          </p:sp>
          <p:sp>
            <p:nvSpPr>
              <p:cNvPr id="14" name="Rectangle: Rounded Corners 13">
                <a:extLst>
                  <a:ext uri="{FF2B5EF4-FFF2-40B4-BE49-F238E27FC236}">
                    <a16:creationId xmlns:a16="http://schemas.microsoft.com/office/drawing/2014/main" id="{A7A8C94D-93EC-FB38-56C7-CE318E7E9FF1}"/>
                  </a:ext>
                </a:extLst>
              </p:cNvPr>
              <p:cNvSpPr/>
              <p:nvPr/>
            </p:nvSpPr>
            <p:spPr>
              <a:xfrm rot="18900000">
                <a:off x="10012893" y="3148918"/>
                <a:ext cx="1617270" cy="603454"/>
              </a:xfrm>
              <a:prstGeom prst="roundRect">
                <a:avLst>
                  <a:gd name="adj" fmla="val 50000"/>
                </a:avLst>
              </a:prstGeom>
              <a:solidFill>
                <a:srgbClr val="FFA4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Rounded Corners 14">
                <a:extLst>
                  <a:ext uri="{FF2B5EF4-FFF2-40B4-BE49-F238E27FC236}">
                    <a16:creationId xmlns:a16="http://schemas.microsoft.com/office/drawing/2014/main" id="{AC172EEB-743F-254B-11A1-A00B65171B98}"/>
                  </a:ext>
                </a:extLst>
              </p:cNvPr>
              <p:cNvSpPr/>
              <p:nvPr/>
            </p:nvSpPr>
            <p:spPr>
              <a:xfrm rot="2700000" flipH="1">
                <a:off x="10012893" y="2400309"/>
                <a:ext cx="1617270" cy="603454"/>
              </a:xfrm>
              <a:prstGeom prst="roundRect">
                <a:avLst>
                  <a:gd name="adj" fmla="val 50000"/>
                </a:avLst>
              </a:prstGeom>
              <a:solidFill>
                <a:srgbClr val="FF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a:extLst>
                  <a:ext uri="{FF2B5EF4-FFF2-40B4-BE49-F238E27FC236}">
                    <a16:creationId xmlns:a16="http://schemas.microsoft.com/office/drawing/2014/main" id="{C03A721C-B592-0DFC-B726-0DD087B5D4C8}"/>
                  </a:ext>
                </a:extLst>
              </p:cNvPr>
              <p:cNvSpPr/>
              <p:nvPr/>
            </p:nvSpPr>
            <p:spPr>
              <a:xfrm>
                <a:off x="10915746" y="2833351"/>
                <a:ext cx="518616" cy="5186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rgbClr val="3A6C7A"/>
                    </a:solidFill>
                    <a:latin typeface="Open Sans" panose="020B0606030504020204" pitchFamily="34" charset="0"/>
                    <a:ea typeface="Open Sans" panose="020B0606030504020204" pitchFamily="34" charset="0"/>
                    <a:cs typeface="Open Sans" panose="020B0606030504020204" pitchFamily="34" charset="0"/>
                  </a:rPr>
                  <a:t>5</a:t>
                </a:r>
              </a:p>
            </p:txBody>
          </p:sp>
        </p:grpSp>
        <p:sp>
          <p:nvSpPr>
            <p:cNvPr id="17" name="TextBox 16">
              <a:extLst>
                <a:ext uri="{FF2B5EF4-FFF2-40B4-BE49-F238E27FC236}">
                  <a16:creationId xmlns:a16="http://schemas.microsoft.com/office/drawing/2014/main" id="{D4014FE5-1F76-A5F6-FD2A-FB05C7C75CD4}"/>
                </a:ext>
              </a:extLst>
            </p:cNvPr>
            <p:cNvSpPr txBox="1"/>
            <p:nvPr/>
          </p:nvSpPr>
          <p:spPr>
            <a:xfrm>
              <a:off x="7914285" y="3649705"/>
              <a:ext cx="2294798" cy="2308324"/>
            </a:xfrm>
            <a:prstGeom prst="rect">
              <a:avLst/>
            </a:prstGeom>
            <a:noFill/>
          </p:spPr>
          <p:txBody>
            <a:bodyPr wrap="square" rtlCol="0">
              <a:spAutoFit/>
            </a:bodyPr>
            <a:lstStyle/>
            <a:p>
              <a:pPr lvl="0"/>
              <a:br>
                <a:rPr lang="en-US" sz="1200" dirty="0"/>
              </a:br>
              <a:r>
                <a:rPr lang="en-US" sz="1200" i="0" dirty="0">
                  <a:solidFill>
                    <a:srgbClr val="0F0F0F"/>
                  </a:solidFill>
                  <a:effectLst/>
                  <a:hlinkClick r:id="rId8"/>
                </a:rPr>
                <a:t>P25 Education for discharge planners for safe and stable housing for youth &amp; young adults</a:t>
              </a:r>
              <a:endParaRPr lang="en-US" sz="1200" i="0" dirty="0">
                <a:solidFill>
                  <a:srgbClr val="0F0F0F"/>
                </a:solidFill>
                <a:effectLst/>
              </a:endParaRPr>
            </a:p>
            <a:p>
              <a:pPr lvl="0"/>
              <a:endParaRPr lang="en-US" sz="1200" dirty="0">
                <a:solidFill>
                  <a:srgbClr val="000000"/>
                </a:solidFill>
              </a:endParaRPr>
            </a:p>
            <a:p>
              <a:pPr lvl="0"/>
              <a:r>
                <a:rPr lang="en-US" sz="1200" dirty="0">
                  <a:solidFill>
                    <a:srgbClr val="000000"/>
                  </a:solidFill>
                  <a:hlinkClick r:id="rId9">
                    <a:extLst>
                      <a:ext uri="{A12FA001-AC4F-418D-AE19-62706E023703}">
                        <ahyp:hlinkClr xmlns:ahyp="http://schemas.microsoft.com/office/drawing/2018/hyperlinkcolor" val="tx"/>
                      </a:ext>
                    </a:extLst>
                  </a:hlinkClick>
                </a:rPr>
                <a:t>From Inpatient treatment to Homelessness report</a:t>
              </a:r>
              <a:endParaRPr lang="en-US" sz="1200" dirty="0">
                <a:solidFill>
                  <a:srgbClr val="000000"/>
                </a:solidFill>
              </a:endParaRPr>
            </a:p>
            <a:p>
              <a:pPr lvl="0"/>
              <a:endParaRPr lang="en-US" sz="1200" dirty="0">
                <a:solidFill>
                  <a:srgbClr val="000000"/>
                </a:solidFill>
              </a:endParaRPr>
            </a:p>
            <a:p>
              <a:pPr lvl="0"/>
              <a:r>
                <a:rPr lang="en-US" sz="1200" dirty="0">
                  <a:hlinkClick r:id="rId10"/>
                </a:rPr>
                <a:t>Safe and supportive transition to stable housing for youth ages 16-25</a:t>
              </a:r>
              <a:endParaRPr lang="en-US" sz="1200" dirty="0">
                <a:solidFill>
                  <a:srgbClr val="000000"/>
                </a:solidFill>
              </a:endParaRPr>
            </a:p>
          </p:txBody>
        </p:sp>
      </p:grpSp>
      <p:grpSp>
        <p:nvGrpSpPr>
          <p:cNvPr id="3" name="Group 2">
            <a:extLst>
              <a:ext uri="{FF2B5EF4-FFF2-40B4-BE49-F238E27FC236}">
                <a16:creationId xmlns:a16="http://schemas.microsoft.com/office/drawing/2014/main" id="{0D258795-04E2-5EE8-F5AF-D7A54D626B4A}"/>
              </a:ext>
            </a:extLst>
          </p:cNvPr>
          <p:cNvGrpSpPr/>
          <p:nvPr/>
        </p:nvGrpSpPr>
        <p:grpSpPr>
          <a:xfrm>
            <a:off x="-99392" y="0"/>
            <a:ext cx="2345635" cy="1520687"/>
            <a:chOff x="0" y="0"/>
            <a:chExt cx="2345635" cy="1520687"/>
          </a:xfrm>
        </p:grpSpPr>
        <p:cxnSp>
          <p:nvCxnSpPr>
            <p:cNvPr id="24" name="Straight Connector 23">
              <a:extLst>
                <a:ext uri="{FF2B5EF4-FFF2-40B4-BE49-F238E27FC236}">
                  <a16:creationId xmlns:a16="http://schemas.microsoft.com/office/drawing/2014/main" id="{8A4964CB-83A1-B6DA-5CE7-FCBB4E5D771E}"/>
                </a:ext>
              </a:extLst>
            </p:cNvPr>
            <p:cNvCxnSpPr/>
            <p:nvPr/>
          </p:nvCxnSpPr>
          <p:spPr>
            <a:xfrm flipH="1">
              <a:off x="0" y="0"/>
              <a:ext cx="1292087" cy="1520687"/>
            </a:xfrm>
            <a:prstGeom prst="line">
              <a:avLst/>
            </a:prstGeom>
            <a:ln w="12700">
              <a:solidFill>
                <a:srgbClr val="FFA4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A50C55B-E2DB-48C8-750E-2D704458F8E7}"/>
                </a:ext>
              </a:extLst>
            </p:cNvPr>
            <p:cNvCxnSpPr/>
            <p:nvPr/>
          </p:nvCxnSpPr>
          <p:spPr>
            <a:xfrm flipV="1">
              <a:off x="0" y="0"/>
              <a:ext cx="2345635" cy="1222513"/>
            </a:xfrm>
            <a:prstGeom prst="line">
              <a:avLst/>
            </a:prstGeom>
            <a:ln w="12700">
              <a:solidFill>
                <a:srgbClr val="FFA4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37590087"/>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5D088-B6FD-1358-86E9-5420A4C8D3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69DBEE-73E9-F62C-31A6-96349B867DAC}"/>
              </a:ext>
            </a:extLst>
          </p:cNvPr>
          <p:cNvSpPr>
            <a:spLocks noGrp="1"/>
          </p:cNvSpPr>
          <p:nvPr>
            <p:ph type="title" idx="4294967295"/>
          </p:nvPr>
        </p:nvSpPr>
        <p:spPr>
          <a:xfrm>
            <a:off x="1073425" y="697298"/>
            <a:ext cx="10888663" cy="1057275"/>
          </a:xfrm>
        </p:spPr>
        <p:txBody>
          <a:bodyPr/>
          <a:lstStyle/>
          <a:p>
            <a:r>
              <a:rPr lang="en-US" dirty="0"/>
              <a:t>HCA Housing programs</a:t>
            </a:r>
          </a:p>
        </p:txBody>
      </p:sp>
      <p:grpSp>
        <p:nvGrpSpPr>
          <p:cNvPr id="3" name="Group 2">
            <a:extLst>
              <a:ext uri="{FF2B5EF4-FFF2-40B4-BE49-F238E27FC236}">
                <a16:creationId xmlns:a16="http://schemas.microsoft.com/office/drawing/2014/main" id="{0C48235E-3F43-A8DE-0626-CE8E1750FF4C}"/>
              </a:ext>
            </a:extLst>
          </p:cNvPr>
          <p:cNvGrpSpPr/>
          <p:nvPr/>
        </p:nvGrpSpPr>
        <p:grpSpPr>
          <a:xfrm>
            <a:off x="-99392" y="0"/>
            <a:ext cx="2345635" cy="1520687"/>
            <a:chOff x="0" y="0"/>
            <a:chExt cx="2345635" cy="1520687"/>
          </a:xfrm>
        </p:grpSpPr>
        <p:cxnSp>
          <p:nvCxnSpPr>
            <p:cNvPr id="4" name="Straight Connector 3">
              <a:extLst>
                <a:ext uri="{FF2B5EF4-FFF2-40B4-BE49-F238E27FC236}">
                  <a16:creationId xmlns:a16="http://schemas.microsoft.com/office/drawing/2014/main" id="{A20101E6-4464-9B3E-DB06-0C5451DEFA75}"/>
                </a:ext>
              </a:extLst>
            </p:cNvPr>
            <p:cNvCxnSpPr/>
            <p:nvPr/>
          </p:nvCxnSpPr>
          <p:spPr>
            <a:xfrm flipH="1">
              <a:off x="0" y="0"/>
              <a:ext cx="1292087" cy="1520687"/>
            </a:xfrm>
            <a:prstGeom prst="line">
              <a:avLst/>
            </a:prstGeom>
            <a:ln w="12700">
              <a:solidFill>
                <a:srgbClr val="FFA4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4813B46-1052-AD03-1DBB-959B246698F5}"/>
                </a:ext>
              </a:extLst>
            </p:cNvPr>
            <p:cNvCxnSpPr/>
            <p:nvPr/>
          </p:nvCxnSpPr>
          <p:spPr>
            <a:xfrm flipV="1">
              <a:off x="0" y="0"/>
              <a:ext cx="2345635" cy="1222513"/>
            </a:xfrm>
            <a:prstGeom prst="line">
              <a:avLst/>
            </a:prstGeom>
            <a:ln w="12700">
              <a:solidFill>
                <a:srgbClr val="FFA400"/>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6F890207-1D04-CE13-B794-081D21D609CE}"/>
              </a:ext>
            </a:extLst>
          </p:cNvPr>
          <p:cNvGrpSpPr/>
          <p:nvPr/>
        </p:nvGrpSpPr>
        <p:grpSpPr>
          <a:xfrm>
            <a:off x="698692" y="1777549"/>
            <a:ext cx="10794615" cy="4231273"/>
            <a:chOff x="1793193" y="2616347"/>
            <a:chExt cx="10794615" cy="4231273"/>
          </a:xfrm>
        </p:grpSpPr>
        <p:sp>
          <p:nvSpPr>
            <p:cNvPr id="46" name="Content Placeholder 13">
              <a:extLst>
                <a:ext uri="{FF2B5EF4-FFF2-40B4-BE49-F238E27FC236}">
                  <a16:creationId xmlns:a16="http://schemas.microsoft.com/office/drawing/2014/main" id="{45579BD7-6C07-6A72-058C-90E3BB286C34}"/>
                </a:ext>
              </a:extLst>
            </p:cNvPr>
            <p:cNvSpPr txBox="1">
              <a:spLocks/>
            </p:cNvSpPr>
            <p:nvPr/>
          </p:nvSpPr>
          <p:spPr>
            <a:xfrm>
              <a:off x="7081088" y="3381207"/>
              <a:ext cx="5506720" cy="3466413"/>
            </a:xfrm>
            <a:prstGeom prst="rect">
              <a:avLst/>
            </a:prstGeom>
          </p:spPr>
          <p:txBody>
            <a:bodyPr>
              <a:normAutofit/>
            </a:bodyPr>
            <a:lstStyle>
              <a:lvl1pPr marL="274320" indent="-274320" algn="l" defTabSz="914400" rtl="0" eaLnBrk="1" latinLnBrk="0" hangingPunct="1">
                <a:lnSpc>
                  <a:spcPct val="90000"/>
                </a:lnSpc>
                <a:spcBef>
                  <a:spcPts val="1000"/>
                </a:spcBef>
                <a:buSzPct val="90000"/>
                <a:buFontTx/>
                <a:buBlip>
                  <a:blip r:embed="rId3"/>
                </a:buBlip>
                <a:defRPr sz="2800" kern="1200">
                  <a:solidFill>
                    <a:schemeClr val="tx1">
                      <a:lumMod val="75000"/>
                      <a:lumOff val="25000"/>
                    </a:schemeClr>
                  </a:solidFill>
                  <a:latin typeface="+mn-lt"/>
                  <a:ea typeface="+mn-ea"/>
                  <a:cs typeface="+mn-cs"/>
                </a:defRPr>
              </a:lvl1pPr>
              <a:lvl2pPr marL="731520" indent="-274320" algn="l" defTabSz="914400" rtl="0" eaLnBrk="1" latinLnBrk="0" hangingPunct="1">
                <a:lnSpc>
                  <a:spcPct val="90000"/>
                </a:lnSpc>
                <a:spcBef>
                  <a:spcPts val="500"/>
                </a:spcBef>
                <a:buSzPct val="80000"/>
                <a:buFontTx/>
                <a:buBlip>
                  <a:blip r:embed="rId4"/>
                </a:buBlip>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SzPct val="90000"/>
                <a:buFontTx/>
                <a:buBlip>
                  <a:blip r:embed="rId5"/>
                </a:buBlip>
                <a:defRPr sz="2000" kern="1200">
                  <a:solidFill>
                    <a:schemeClr val="tx1">
                      <a:lumMod val="75000"/>
                      <a:lumOff val="25000"/>
                    </a:schemeClr>
                  </a:solidFill>
                  <a:latin typeface="+mn-lt"/>
                  <a:ea typeface="+mn-ea"/>
                  <a:cs typeface="+mn-cs"/>
                </a:defRPr>
              </a:lvl3pPr>
              <a:lvl4pPr marL="1645920" indent="-274320" algn="l" defTabSz="914400" rtl="0" eaLnBrk="1" latinLnBrk="0" hangingPunct="1">
                <a:lnSpc>
                  <a:spcPct val="90000"/>
                </a:lnSpc>
                <a:spcBef>
                  <a:spcPts val="500"/>
                </a:spcBef>
                <a:buClr>
                  <a:schemeClr val="accent2"/>
                </a:buClr>
                <a:buSzPct val="90000"/>
                <a:buFontTx/>
                <a:buBlip>
                  <a:blip r:embed="rId6"/>
                </a:buBlip>
                <a:defRPr sz="1800" kern="1200">
                  <a:solidFill>
                    <a:schemeClr val="tx1">
                      <a:lumMod val="75000"/>
                      <a:lumOff val="25000"/>
                    </a:schemeClr>
                  </a:solidFill>
                  <a:latin typeface="+mn-lt"/>
                  <a:ea typeface="+mn-ea"/>
                  <a:cs typeface="+mn-cs"/>
                </a:defRPr>
              </a:lvl4pPr>
              <a:lvl5pPr marL="2011680" indent="-18288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cs typeface="Segoe UI" panose="020B0502040204020203" pitchFamily="34" charset="0"/>
                  <a:hlinkClick r:id="rId7"/>
                </a:rPr>
                <a:t>Oxford houses of Washington</a:t>
              </a:r>
              <a:endParaRPr lang="en-US" sz="2000" dirty="0">
                <a:cs typeface="Segoe UI" panose="020B0502040204020203" pitchFamily="34" charset="0"/>
              </a:endParaRPr>
            </a:p>
            <a:p>
              <a:r>
                <a:rPr lang="en-US" sz="2000" dirty="0">
                  <a:cs typeface="Segoe UI" panose="020B0502040204020203" pitchFamily="34" charset="0"/>
                  <a:hlinkClick r:id="rId8"/>
                </a:rPr>
                <a:t>Foundational Community Supports</a:t>
              </a:r>
            </a:p>
            <a:p>
              <a:pPr lvl="1"/>
              <a:r>
                <a:rPr lang="en-US" sz="2000" dirty="0">
                  <a:cs typeface="Segoe UI" panose="020B0502040204020203" pitchFamily="34" charset="0"/>
                  <a:hlinkClick r:id="rId8"/>
                </a:rPr>
                <a:t>FCS: Supportive housing</a:t>
              </a:r>
              <a:endParaRPr lang="en-US" sz="2000" dirty="0">
                <a:cs typeface="Segoe UI" panose="020B0502040204020203" pitchFamily="34" charset="0"/>
              </a:endParaRPr>
            </a:p>
            <a:p>
              <a:pPr lvl="2"/>
              <a:r>
                <a:rPr lang="en-US" dirty="0">
                  <a:cs typeface="Segoe UI" panose="020B0502040204020203" pitchFamily="34" charset="0"/>
                  <a:hlinkClick r:id="rId9"/>
                </a:rPr>
                <a:t>Apple Health &amp; Homes (AHAH)</a:t>
              </a:r>
              <a:endParaRPr lang="en-US" dirty="0">
                <a:cs typeface="Segoe UI" panose="020B0502040204020203" pitchFamily="34" charset="0"/>
              </a:endParaRPr>
            </a:p>
            <a:p>
              <a:pPr lvl="3"/>
              <a:r>
                <a:rPr lang="en-US" sz="2000" kern="100" dirty="0">
                  <a:solidFill>
                    <a:srgbClr val="0000FF"/>
                  </a:solidFill>
                  <a:cs typeface="Times New Roman" panose="02020603050405020304" pitchFamily="18" charset="0"/>
                  <a:hlinkClick r:id="rId10">
                    <a:extLst>
                      <a:ext uri="{A12FA001-AC4F-418D-AE19-62706E023703}">
                        <ahyp:hlinkClr xmlns:ahyp="http://schemas.microsoft.com/office/drawing/2018/hyperlinkcolor" val="tx"/>
                      </a:ext>
                    </a:extLst>
                  </a:hlinkClick>
                </a:rPr>
                <a:t>Community Behavioral Health Rental Assistance Program </a:t>
              </a:r>
              <a:r>
                <a:rPr lang="en-US" sz="2000" kern="100" dirty="0">
                  <a:solidFill>
                    <a:srgbClr val="0000FF"/>
                  </a:solidFill>
                  <a:cs typeface="Times New Roman" panose="02020603050405020304" pitchFamily="18" charset="0"/>
                </a:rPr>
                <a:t>(18+)</a:t>
              </a:r>
            </a:p>
            <a:p>
              <a:pPr lvl="3"/>
              <a:endParaRPr lang="en-US" sz="2000" dirty="0">
                <a:cs typeface="Segoe UI" panose="020B0502040204020203" pitchFamily="34" charset="0"/>
              </a:endParaRPr>
            </a:p>
            <a:p>
              <a:pPr lvl="1"/>
              <a:r>
                <a:rPr lang="en-US" sz="2000" dirty="0">
                  <a:cs typeface="Segoe UI" panose="020B0502040204020203" pitchFamily="34" charset="0"/>
                  <a:hlinkClick r:id="rId8"/>
                </a:rPr>
                <a:t>FCS: Supportive employment</a:t>
              </a:r>
              <a:endParaRPr lang="en-US" sz="2000" dirty="0">
                <a:cs typeface="Segoe UI" panose="020B0502040204020203" pitchFamily="34" charset="0"/>
              </a:endParaRPr>
            </a:p>
            <a:p>
              <a:pPr lvl="2"/>
              <a:r>
                <a:rPr lang="en-US" dirty="0">
                  <a:cs typeface="Segoe UI" panose="020B0502040204020203" pitchFamily="34" charset="0"/>
                  <a:hlinkClick r:id="rId11"/>
                </a:rPr>
                <a:t>Becoming a Wellpoint FCS provider</a:t>
              </a:r>
              <a:endParaRPr lang="en-US" dirty="0">
                <a:cs typeface="Segoe UI" panose="020B0502040204020203" pitchFamily="34" charset="0"/>
              </a:endParaRPr>
            </a:p>
            <a:p>
              <a:pPr lvl="2"/>
              <a:r>
                <a:rPr lang="en-US" dirty="0">
                  <a:cs typeface="Segoe UI" panose="020B0502040204020203" pitchFamily="34" charset="0"/>
                  <a:hlinkClick r:id="rId12"/>
                </a:rPr>
                <a:t>FCS provider map</a:t>
              </a:r>
              <a:endParaRPr lang="en-US" dirty="0">
                <a:cs typeface="Segoe UI" panose="020B0502040204020203" pitchFamily="34" charset="0"/>
              </a:endParaRPr>
            </a:p>
          </p:txBody>
        </p:sp>
        <p:grpSp>
          <p:nvGrpSpPr>
            <p:cNvPr id="49" name="Group 48">
              <a:extLst>
                <a:ext uri="{FF2B5EF4-FFF2-40B4-BE49-F238E27FC236}">
                  <a16:creationId xmlns:a16="http://schemas.microsoft.com/office/drawing/2014/main" id="{6B31A0FE-63EA-DE9E-2B0A-F5317EE5F6A5}"/>
                </a:ext>
              </a:extLst>
            </p:cNvPr>
            <p:cNvGrpSpPr/>
            <p:nvPr/>
          </p:nvGrpSpPr>
          <p:grpSpPr>
            <a:xfrm>
              <a:off x="1793193" y="2616347"/>
              <a:ext cx="7886128" cy="4231273"/>
              <a:chOff x="1793193" y="2616347"/>
              <a:chExt cx="7886128" cy="4231273"/>
            </a:xfrm>
          </p:grpSpPr>
          <p:sp>
            <p:nvSpPr>
              <p:cNvPr id="17" name="Content Placeholder 13">
                <a:extLst>
                  <a:ext uri="{FF2B5EF4-FFF2-40B4-BE49-F238E27FC236}">
                    <a16:creationId xmlns:a16="http://schemas.microsoft.com/office/drawing/2014/main" id="{BF83FAB3-9E04-81D3-4FAA-09C7DEB6BCA1}"/>
                  </a:ext>
                </a:extLst>
              </p:cNvPr>
              <p:cNvSpPr txBox="1">
                <a:spLocks/>
              </p:cNvSpPr>
              <p:nvPr/>
            </p:nvSpPr>
            <p:spPr>
              <a:xfrm>
                <a:off x="1793193" y="2616347"/>
                <a:ext cx="5074102" cy="4231273"/>
              </a:xfrm>
              <a:prstGeom prst="rect">
                <a:avLst/>
              </a:prstGeom>
            </p:spPr>
            <p:txBody>
              <a:bodyPr>
                <a:normAutofit/>
              </a:bodyPr>
              <a:lstStyle>
                <a:lvl1pPr marL="274320" indent="-274320" algn="l" defTabSz="914400" rtl="0" eaLnBrk="1" latinLnBrk="0" hangingPunct="1">
                  <a:lnSpc>
                    <a:spcPct val="90000"/>
                  </a:lnSpc>
                  <a:spcBef>
                    <a:spcPts val="1000"/>
                  </a:spcBef>
                  <a:buSzPct val="90000"/>
                  <a:buFontTx/>
                  <a:buBlip>
                    <a:blip r:embed="rId3"/>
                  </a:buBlip>
                  <a:defRPr sz="2800" kern="1200">
                    <a:solidFill>
                      <a:schemeClr val="tx1">
                        <a:lumMod val="75000"/>
                        <a:lumOff val="25000"/>
                      </a:schemeClr>
                    </a:solidFill>
                    <a:latin typeface="+mn-lt"/>
                    <a:ea typeface="+mn-ea"/>
                    <a:cs typeface="+mn-cs"/>
                  </a:defRPr>
                </a:lvl1pPr>
                <a:lvl2pPr marL="731520" indent="-274320" algn="l" defTabSz="914400" rtl="0" eaLnBrk="1" latinLnBrk="0" hangingPunct="1">
                  <a:lnSpc>
                    <a:spcPct val="90000"/>
                  </a:lnSpc>
                  <a:spcBef>
                    <a:spcPts val="500"/>
                  </a:spcBef>
                  <a:buSzPct val="80000"/>
                  <a:buFontTx/>
                  <a:buBlip>
                    <a:blip r:embed="rId4"/>
                  </a:buBlip>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SzPct val="90000"/>
                  <a:buFontTx/>
                  <a:buBlip>
                    <a:blip r:embed="rId5"/>
                  </a:buBlip>
                  <a:defRPr sz="2000" kern="1200">
                    <a:solidFill>
                      <a:schemeClr val="tx1">
                        <a:lumMod val="75000"/>
                        <a:lumOff val="25000"/>
                      </a:schemeClr>
                    </a:solidFill>
                    <a:latin typeface="+mn-lt"/>
                    <a:ea typeface="+mn-ea"/>
                    <a:cs typeface="+mn-cs"/>
                  </a:defRPr>
                </a:lvl3pPr>
                <a:lvl4pPr marL="1645920" indent="-274320" algn="l" defTabSz="914400" rtl="0" eaLnBrk="1" latinLnBrk="0" hangingPunct="1">
                  <a:lnSpc>
                    <a:spcPct val="90000"/>
                  </a:lnSpc>
                  <a:spcBef>
                    <a:spcPts val="500"/>
                  </a:spcBef>
                  <a:buClr>
                    <a:schemeClr val="accent2"/>
                  </a:buClr>
                  <a:buSzPct val="90000"/>
                  <a:buFontTx/>
                  <a:buBlip>
                    <a:blip r:embed="rId6"/>
                  </a:buBlip>
                  <a:defRPr sz="1800" kern="1200">
                    <a:solidFill>
                      <a:schemeClr val="tx1">
                        <a:lumMod val="75000"/>
                        <a:lumOff val="25000"/>
                      </a:schemeClr>
                    </a:solidFill>
                    <a:latin typeface="+mn-lt"/>
                    <a:ea typeface="+mn-ea"/>
                    <a:cs typeface="+mn-cs"/>
                  </a:defRPr>
                </a:lvl4pPr>
                <a:lvl5pPr marL="2011680" indent="-18288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dirty="0">
                    <a:latin typeface="Segoe UI" panose="020B0502040204020203" pitchFamily="34" charset="0"/>
                    <a:cs typeface="Segoe UI" panose="020B0502040204020203" pitchFamily="34" charset="0"/>
                    <a:hlinkClick r:id="rId13"/>
                  </a:rPr>
                  <a:t>DBHR Homeless Services Provider Map</a:t>
                </a:r>
                <a:endParaRPr lang="en-US" sz="1900" dirty="0">
                  <a:latin typeface="Segoe UI" panose="020B0502040204020203" pitchFamily="34" charset="0"/>
                  <a:cs typeface="Segoe UI" panose="020B0502040204020203" pitchFamily="34" charset="0"/>
                </a:endParaRPr>
              </a:p>
              <a:p>
                <a:r>
                  <a:rPr lang="en-US" sz="1900" dirty="0">
                    <a:latin typeface="Segoe UI" panose="020B0502040204020203" pitchFamily="34" charset="0"/>
                    <a:cs typeface="Segoe UI" panose="020B0502040204020203" pitchFamily="34" charset="0"/>
                    <a:hlinkClick r:id="rId14">
                      <a:extLst>
                        <a:ext uri="{A12FA001-AC4F-418D-AE19-62706E023703}">
                          <ahyp:hlinkClr xmlns:ahyp="http://schemas.microsoft.com/office/drawing/2018/hyperlinkcolor" val="tx"/>
                        </a:ext>
                      </a:extLst>
                    </a:hlinkClick>
                  </a:rPr>
                  <a:t>Pathways to Housing</a:t>
                </a:r>
                <a:endParaRPr lang="en-US" sz="1900" dirty="0">
                  <a:latin typeface="Segoe UI" panose="020B0502040204020203" pitchFamily="34" charset="0"/>
                  <a:cs typeface="Segoe UI" panose="020B0502040204020203" pitchFamily="34" charset="0"/>
                </a:endParaRPr>
              </a:p>
              <a:p>
                <a:r>
                  <a:rPr lang="en-US" sz="1900" dirty="0">
                    <a:latin typeface="Segoe UI" panose="020B0502040204020203" pitchFamily="34" charset="0"/>
                    <a:cs typeface="Segoe UI" panose="020B0502040204020203" pitchFamily="34" charset="0"/>
                    <a:hlinkClick r:id="rId15">
                      <a:extLst>
                        <a:ext uri="{A12FA001-AC4F-418D-AE19-62706E023703}">
                          <ahyp:hlinkClr xmlns:ahyp="http://schemas.microsoft.com/office/drawing/2018/hyperlinkcolor" val="tx"/>
                        </a:ext>
                      </a:extLst>
                    </a:hlinkClick>
                  </a:rPr>
                  <a:t>Discharge Planners Toolkit</a:t>
                </a:r>
                <a:endParaRPr lang="en-US" sz="1900" dirty="0">
                  <a:latin typeface="Segoe UI" panose="020B0502040204020203" pitchFamily="34" charset="0"/>
                  <a:cs typeface="Segoe UI" panose="020B0502040204020203" pitchFamily="34" charset="0"/>
                </a:endParaRPr>
              </a:p>
              <a:p>
                <a:r>
                  <a:rPr lang="en-US" sz="1900" dirty="0">
                    <a:latin typeface="Segoe UI" panose="020B0502040204020203" pitchFamily="34" charset="0"/>
                    <a:cs typeface="Segoe UI" panose="020B0502040204020203" pitchFamily="34" charset="0"/>
                    <a:hlinkClick r:id="rId16"/>
                  </a:rPr>
                  <a:t>The Bridge Housing 18-24 (HB 1929)</a:t>
                </a:r>
                <a:endParaRPr lang="en-US" sz="1900" dirty="0">
                  <a:latin typeface="Segoe UI" panose="020B0502040204020203" pitchFamily="34" charset="0"/>
                  <a:cs typeface="Segoe UI" panose="020B0502040204020203" pitchFamily="34" charset="0"/>
                </a:endParaRPr>
              </a:p>
              <a:p>
                <a:pPr lvl="1"/>
                <a:r>
                  <a:rPr lang="en-US" sz="1800" dirty="0">
                    <a:latin typeface="Segoe UI" panose="020B0502040204020203" pitchFamily="34" charset="0"/>
                    <a:cs typeface="Segoe UI" panose="020B0502040204020203" pitchFamily="34" charset="0"/>
                    <a:hlinkClick r:id="rId17"/>
                  </a:rPr>
                  <a:t>Friends of Youth </a:t>
                </a:r>
                <a:endParaRPr lang="en-US" sz="1800" dirty="0">
                  <a:latin typeface="Segoe UI" panose="020B0502040204020203" pitchFamily="34" charset="0"/>
                  <a:cs typeface="Segoe UI" panose="020B0502040204020203" pitchFamily="34" charset="0"/>
                </a:endParaRPr>
              </a:p>
              <a:p>
                <a:pPr lvl="1"/>
                <a:r>
                  <a:rPr lang="en-US" sz="1800" dirty="0">
                    <a:latin typeface="Segoe UI" panose="020B0502040204020203" pitchFamily="34" charset="0"/>
                    <a:cs typeface="Segoe UI" panose="020B0502040204020203" pitchFamily="34" charset="0"/>
                    <a:hlinkClick r:id="rId18"/>
                  </a:rPr>
                  <a:t>Excelsior Wellness</a:t>
                </a:r>
                <a:endParaRPr lang="en-US" sz="1800" dirty="0">
                  <a:latin typeface="Segoe UI" panose="020B0502040204020203" pitchFamily="34" charset="0"/>
                  <a:cs typeface="Segoe UI" panose="020B0502040204020203" pitchFamily="34" charset="0"/>
                </a:endParaRPr>
              </a:p>
              <a:p>
                <a:r>
                  <a:rPr lang="en-US" sz="1900" dirty="0">
                    <a:latin typeface="Segoe UI" panose="020B0502040204020203" pitchFamily="34" charset="0"/>
                    <a:cs typeface="Segoe UI" panose="020B0502040204020203" pitchFamily="34" charset="0"/>
                    <a:hlinkClick r:id="rId19"/>
                  </a:rPr>
                  <a:t>PATH</a:t>
                </a:r>
                <a:endParaRPr lang="en-US" sz="1900" dirty="0">
                  <a:latin typeface="Segoe UI" panose="020B0502040204020203" pitchFamily="34" charset="0"/>
                  <a:cs typeface="Segoe UI" panose="020B0502040204020203" pitchFamily="34" charset="0"/>
                </a:endParaRPr>
              </a:p>
              <a:p>
                <a:r>
                  <a:rPr lang="en-US" sz="1900" dirty="0">
                    <a:latin typeface="Segoe UI" panose="020B0502040204020203" pitchFamily="34" charset="0"/>
                    <a:cs typeface="Segoe UI" panose="020B0502040204020203" pitchFamily="34" charset="0"/>
                    <a:hlinkClick r:id="rId19"/>
                  </a:rPr>
                  <a:t>Peer Pathfinder</a:t>
                </a:r>
                <a:endParaRPr lang="en-US" sz="1900" dirty="0">
                  <a:latin typeface="Segoe UI" panose="020B0502040204020203" pitchFamily="34" charset="0"/>
                  <a:cs typeface="Segoe UI" panose="020B0502040204020203" pitchFamily="34" charset="0"/>
                </a:endParaRPr>
              </a:p>
              <a:p>
                <a:r>
                  <a:rPr lang="en-US" sz="1900" dirty="0">
                    <a:latin typeface="Segoe UI" panose="020B0502040204020203" pitchFamily="34" charset="0"/>
                    <a:cs typeface="Segoe UI" panose="020B0502040204020203" pitchFamily="34" charset="0"/>
                    <a:hlinkClick r:id="rId19"/>
                  </a:rPr>
                  <a:t>Forensic Path</a:t>
                </a:r>
                <a:endParaRPr lang="en-US" sz="1900" dirty="0">
                  <a:latin typeface="Segoe UI" panose="020B0502040204020203" pitchFamily="34" charset="0"/>
                  <a:cs typeface="Segoe UI" panose="020B0502040204020203" pitchFamily="34" charset="0"/>
                </a:endParaRPr>
              </a:p>
              <a:p>
                <a:r>
                  <a:rPr lang="en-US" sz="1900" dirty="0">
                    <a:latin typeface="Segoe UI" panose="020B0502040204020203" pitchFamily="34" charset="0"/>
                    <a:cs typeface="Segoe UI" panose="020B0502040204020203" pitchFamily="34" charset="0"/>
                    <a:hlinkClick r:id="rId19"/>
                  </a:rPr>
                  <a:t>HARPS</a:t>
                </a:r>
                <a:endParaRPr lang="en-US" sz="1900" dirty="0">
                  <a:latin typeface="Segoe UI" panose="020B0502040204020203" pitchFamily="34" charset="0"/>
                  <a:cs typeface="Segoe UI" panose="020B0502040204020203" pitchFamily="34" charset="0"/>
                </a:endParaRPr>
              </a:p>
              <a:p>
                <a:r>
                  <a:rPr lang="en-US" sz="1900" dirty="0">
                    <a:latin typeface="Segoe UI" panose="020B0502040204020203" pitchFamily="34" charset="0"/>
                    <a:cs typeface="Segoe UI" panose="020B0502040204020203" pitchFamily="34" charset="0"/>
                    <a:hlinkClick r:id="rId19"/>
                  </a:rPr>
                  <a:t>Forensic HARPS</a:t>
                </a:r>
                <a:endParaRPr lang="en-US" sz="1900" dirty="0">
                  <a:latin typeface="Segoe UI" panose="020B0502040204020203" pitchFamily="34" charset="0"/>
                  <a:cs typeface="Segoe UI" panose="020B0502040204020203" pitchFamily="34" charset="0"/>
                </a:endParaRPr>
              </a:p>
            </p:txBody>
          </p:sp>
          <p:sp>
            <p:nvSpPr>
              <p:cNvPr id="41" name="TextBox 40">
                <a:extLst>
                  <a:ext uri="{FF2B5EF4-FFF2-40B4-BE49-F238E27FC236}">
                    <a16:creationId xmlns:a16="http://schemas.microsoft.com/office/drawing/2014/main" id="{8519F3F2-9525-4031-29FC-365662F4B2D6}"/>
                  </a:ext>
                </a:extLst>
              </p:cNvPr>
              <p:cNvSpPr txBox="1"/>
              <p:nvPr/>
            </p:nvSpPr>
            <p:spPr>
              <a:xfrm>
                <a:off x="6867294" y="2981099"/>
                <a:ext cx="2812027" cy="400110"/>
              </a:xfrm>
              <a:prstGeom prst="rect">
                <a:avLst/>
              </a:prstGeom>
              <a:noFill/>
            </p:spPr>
            <p:txBody>
              <a:bodyPr wrap="square">
                <a:spAutoFit/>
              </a:bodyPr>
              <a:lstStyle/>
              <a:p>
                <a:r>
                  <a:rPr lang="es-US" sz="2000" dirty="0" err="1">
                    <a:solidFill>
                      <a:srgbClr val="5B7F95"/>
                    </a:solidFill>
                    <a:latin typeface="Segoe UI" panose="020B0502040204020203" pitchFamily="34" charset="0"/>
                    <a:cs typeface="Segoe UI" panose="020B0502040204020203" pitchFamily="34" charset="0"/>
                    <a:hlinkClick r:id="rId20">
                      <a:extLst>
                        <a:ext uri="{A12FA001-AC4F-418D-AE19-62706E023703}">
                          <ahyp:hlinkClr xmlns:ahyp="http://schemas.microsoft.com/office/drawing/2018/hyperlinkcolor" val="tx"/>
                        </a:ext>
                      </a:extLst>
                    </a:hlinkClick>
                  </a:rPr>
                  <a:t>Recovery</a:t>
                </a:r>
                <a:r>
                  <a:rPr lang="es-US" sz="2000" dirty="0">
                    <a:solidFill>
                      <a:srgbClr val="5B7F95"/>
                    </a:solidFill>
                    <a:latin typeface="Segoe UI" panose="020B0502040204020203" pitchFamily="34" charset="0"/>
                    <a:cs typeface="Segoe UI" panose="020B0502040204020203" pitchFamily="34" charset="0"/>
                    <a:hlinkClick r:id="rId20">
                      <a:extLst>
                        <a:ext uri="{A12FA001-AC4F-418D-AE19-62706E023703}">
                          <ahyp:hlinkClr xmlns:ahyp="http://schemas.microsoft.com/office/drawing/2018/hyperlinkcolor" val="tx"/>
                        </a:ext>
                      </a:extLst>
                    </a:hlinkClick>
                  </a:rPr>
                  <a:t> residencies</a:t>
                </a:r>
                <a:endParaRPr lang="en-US" sz="2000" dirty="0">
                  <a:solidFill>
                    <a:srgbClr val="5B7F95"/>
                  </a:solidFill>
                  <a:latin typeface="Segoe UI" panose="020B0502040204020203" pitchFamily="34" charset="0"/>
                  <a:cs typeface="Segoe UI" panose="020B0502040204020203" pitchFamily="34" charset="0"/>
                </a:endParaRPr>
              </a:p>
            </p:txBody>
          </p:sp>
        </p:grpSp>
      </p:grpSp>
    </p:spTree>
    <p:extLst>
      <p:ext uri="{BB962C8B-B14F-4D97-AF65-F5344CB8AC3E}">
        <p14:creationId xmlns:p14="http://schemas.microsoft.com/office/powerpoint/2010/main" val="3781012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EE69F7-6F98-D6CD-37C6-B29ABAF2E77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4290B7D-7C2A-72DF-3EF9-E4051BAC13E4}"/>
              </a:ext>
            </a:extLst>
          </p:cNvPr>
          <p:cNvSpPr>
            <a:spLocks noGrp="1"/>
          </p:cNvSpPr>
          <p:nvPr>
            <p:ph type="title" idx="4294967295"/>
          </p:nvPr>
        </p:nvSpPr>
        <p:spPr>
          <a:xfrm>
            <a:off x="2210937" y="754039"/>
            <a:ext cx="10515600" cy="1004888"/>
          </a:xfrm>
        </p:spPr>
        <p:txBody>
          <a:bodyPr/>
          <a:lstStyle/>
          <a:p>
            <a:r>
              <a:rPr lang="en-US" dirty="0"/>
              <a:t>Agenda</a:t>
            </a:r>
          </a:p>
        </p:txBody>
      </p:sp>
      <p:sp>
        <p:nvSpPr>
          <p:cNvPr id="9" name="Content Placeholder 8">
            <a:extLst>
              <a:ext uri="{FF2B5EF4-FFF2-40B4-BE49-F238E27FC236}">
                <a16:creationId xmlns:a16="http://schemas.microsoft.com/office/drawing/2014/main" id="{073F45E9-2F4D-5CA6-3C13-4D8B7767847D}"/>
              </a:ext>
            </a:extLst>
          </p:cNvPr>
          <p:cNvSpPr>
            <a:spLocks noGrp="1"/>
          </p:cNvSpPr>
          <p:nvPr>
            <p:ph idx="4294967295"/>
          </p:nvPr>
        </p:nvSpPr>
        <p:spPr>
          <a:xfrm>
            <a:off x="2210937" y="1887514"/>
            <a:ext cx="10515600" cy="4232275"/>
          </a:xfrm>
        </p:spPr>
        <p:txBody>
          <a:bodyPr>
            <a:normAutofit/>
          </a:bodyPr>
          <a:lstStyle/>
          <a:p>
            <a:r>
              <a:rPr lang="en-US" dirty="0">
                <a:latin typeface="Segoe UI" panose="020B0502040204020203" pitchFamily="34" charset="0"/>
                <a:cs typeface="Segoe UI" panose="020B0502040204020203" pitchFamily="34" charset="0"/>
              </a:rPr>
              <a:t>How &amp; where are young people becoming homeless?</a:t>
            </a:r>
          </a:p>
          <a:p>
            <a:r>
              <a:rPr lang="en-US" dirty="0">
                <a:latin typeface="Segoe UI" panose="020B0502040204020203" pitchFamily="34" charset="0"/>
                <a:cs typeface="Segoe UI" panose="020B0502040204020203" pitchFamily="34" charset="0"/>
              </a:rPr>
              <a:t>HCA: How we think about our work</a:t>
            </a:r>
          </a:p>
          <a:p>
            <a:r>
              <a:rPr lang="en-US" dirty="0">
                <a:latin typeface="Segoe UI" panose="020B0502040204020203" pitchFamily="34" charset="0"/>
                <a:cs typeface="Segoe UI" panose="020B0502040204020203" pitchFamily="34" charset="0"/>
              </a:rPr>
              <a:t>P-25 &amp; Housing</a:t>
            </a:r>
          </a:p>
          <a:p>
            <a:pPr lvl="1"/>
            <a:r>
              <a:rPr lang="en-US" dirty="0">
                <a:latin typeface="Segoe UI" panose="020B0502040204020203" pitchFamily="34" charset="0"/>
                <a:cs typeface="Segoe UI" panose="020B0502040204020203" pitchFamily="34" charset="0"/>
              </a:rPr>
              <a:t>Tools, Resources &amp; Considerations</a:t>
            </a:r>
          </a:p>
          <a:p>
            <a:r>
              <a:rPr lang="en-US" dirty="0">
                <a:latin typeface="Segoe UI" panose="020B0502040204020203" pitchFamily="34" charset="0"/>
                <a:cs typeface="Segoe UI" panose="020B0502040204020203" pitchFamily="34" charset="0"/>
              </a:rPr>
              <a:t>Q &amp; A</a:t>
            </a:r>
            <a:endParaRPr lang="en-US" dirty="0"/>
          </a:p>
        </p:txBody>
      </p:sp>
      <p:grpSp>
        <p:nvGrpSpPr>
          <p:cNvPr id="12" name="Group 11">
            <a:extLst>
              <a:ext uri="{FF2B5EF4-FFF2-40B4-BE49-F238E27FC236}">
                <a16:creationId xmlns:a16="http://schemas.microsoft.com/office/drawing/2014/main" id="{4E00ACD5-E3D7-4C47-9C72-F562BF8FF787}"/>
              </a:ext>
            </a:extLst>
          </p:cNvPr>
          <p:cNvGrpSpPr/>
          <p:nvPr/>
        </p:nvGrpSpPr>
        <p:grpSpPr>
          <a:xfrm>
            <a:off x="-39757" y="0"/>
            <a:ext cx="3945835" cy="3846443"/>
            <a:chOff x="-39757" y="0"/>
            <a:chExt cx="3945835" cy="3846443"/>
          </a:xfrm>
        </p:grpSpPr>
        <p:cxnSp>
          <p:nvCxnSpPr>
            <p:cNvPr id="13" name="Straight Connector 12">
              <a:extLst>
                <a:ext uri="{FF2B5EF4-FFF2-40B4-BE49-F238E27FC236}">
                  <a16:creationId xmlns:a16="http://schemas.microsoft.com/office/drawing/2014/main" id="{7FB917DF-1D3B-D392-7392-4A00430CC779}"/>
                </a:ext>
              </a:extLst>
            </p:cNvPr>
            <p:cNvCxnSpPr/>
            <p:nvPr/>
          </p:nvCxnSpPr>
          <p:spPr>
            <a:xfrm>
              <a:off x="367748" y="0"/>
              <a:ext cx="964095" cy="3279913"/>
            </a:xfrm>
            <a:prstGeom prst="line">
              <a:avLst/>
            </a:prstGeom>
            <a:ln w="12700">
              <a:solidFill>
                <a:srgbClr val="93D5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43144B-7A25-A3D3-1880-1D2DE76AD95E}"/>
                </a:ext>
              </a:extLst>
            </p:cNvPr>
            <p:cNvCxnSpPr>
              <a:cxnSpLocks/>
            </p:cNvCxnSpPr>
            <p:nvPr/>
          </p:nvCxnSpPr>
          <p:spPr>
            <a:xfrm flipH="1">
              <a:off x="0" y="3279913"/>
              <a:ext cx="1324389" cy="566530"/>
            </a:xfrm>
            <a:prstGeom prst="line">
              <a:avLst/>
            </a:prstGeom>
            <a:ln w="12700">
              <a:solidFill>
                <a:srgbClr val="93D5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A3E9C8-07A0-C2F0-4E20-ED6C7DB7A5DA}"/>
                </a:ext>
              </a:extLst>
            </p:cNvPr>
            <p:cNvCxnSpPr/>
            <p:nvPr/>
          </p:nvCxnSpPr>
          <p:spPr>
            <a:xfrm flipH="1">
              <a:off x="1779104" y="0"/>
              <a:ext cx="516835" cy="2464904"/>
            </a:xfrm>
            <a:prstGeom prst="line">
              <a:avLst/>
            </a:prstGeom>
            <a:ln w="12700">
              <a:solidFill>
                <a:srgbClr val="93D5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6E90E3E-B433-A2A2-E5BB-E5D027F25498}"/>
                </a:ext>
              </a:extLst>
            </p:cNvPr>
            <p:cNvCxnSpPr>
              <a:cxnSpLocks/>
            </p:cNvCxnSpPr>
            <p:nvPr/>
          </p:nvCxnSpPr>
          <p:spPr>
            <a:xfrm flipH="1">
              <a:off x="-39757" y="2464904"/>
              <a:ext cx="1818861" cy="606287"/>
            </a:xfrm>
            <a:prstGeom prst="line">
              <a:avLst/>
            </a:prstGeom>
            <a:ln w="12700">
              <a:solidFill>
                <a:srgbClr val="93D5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7E7A4F5-E830-9737-EEED-FD39F38F4AE4}"/>
                </a:ext>
              </a:extLst>
            </p:cNvPr>
            <p:cNvCxnSpPr/>
            <p:nvPr/>
          </p:nvCxnSpPr>
          <p:spPr>
            <a:xfrm flipH="1">
              <a:off x="1530626" y="0"/>
              <a:ext cx="109331" cy="1302026"/>
            </a:xfrm>
            <a:prstGeom prst="line">
              <a:avLst/>
            </a:prstGeom>
            <a:ln w="12700">
              <a:solidFill>
                <a:srgbClr val="93D5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2A76A4B-630D-3B25-FC28-D90188801295}"/>
                </a:ext>
              </a:extLst>
            </p:cNvPr>
            <p:cNvCxnSpPr>
              <a:cxnSpLocks/>
            </p:cNvCxnSpPr>
            <p:nvPr/>
          </p:nvCxnSpPr>
          <p:spPr>
            <a:xfrm flipH="1">
              <a:off x="0" y="1302026"/>
              <a:ext cx="1530626" cy="1162878"/>
            </a:xfrm>
            <a:prstGeom prst="line">
              <a:avLst/>
            </a:prstGeom>
            <a:ln w="12700">
              <a:solidFill>
                <a:srgbClr val="93D5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50F243F-CFF4-DF55-849D-73C97C793E93}"/>
                </a:ext>
              </a:extLst>
            </p:cNvPr>
            <p:cNvCxnSpPr/>
            <p:nvPr/>
          </p:nvCxnSpPr>
          <p:spPr>
            <a:xfrm flipH="1">
              <a:off x="-39757" y="0"/>
              <a:ext cx="3945835" cy="1560443"/>
            </a:xfrm>
            <a:prstGeom prst="line">
              <a:avLst/>
            </a:prstGeom>
            <a:ln w="12700">
              <a:solidFill>
                <a:srgbClr val="93D5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3467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DDF75-4D21-9F36-8907-A125487D96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905425-2B53-8F01-1F3F-1F0CDFAF1843}"/>
              </a:ext>
            </a:extLst>
          </p:cNvPr>
          <p:cNvSpPr>
            <a:spLocks noGrp="1"/>
          </p:cNvSpPr>
          <p:nvPr>
            <p:ph type="title"/>
          </p:nvPr>
        </p:nvSpPr>
        <p:spPr/>
        <p:txBody>
          <a:bodyPr>
            <a:normAutofit/>
          </a:bodyPr>
          <a:lstStyle/>
          <a:p>
            <a:r>
              <a:rPr lang="en-US" dirty="0"/>
              <a:t>Statewide Programs</a:t>
            </a:r>
          </a:p>
        </p:txBody>
      </p:sp>
      <p:sp>
        <p:nvSpPr>
          <p:cNvPr id="7" name="Content Placeholder 6">
            <a:extLst>
              <a:ext uri="{FF2B5EF4-FFF2-40B4-BE49-F238E27FC236}">
                <a16:creationId xmlns:a16="http://schemas.microsoft.com/office/drawing/2014/main" id="{4ECE185A-623A-3821-4C47-0A3ABC9FE671}"/>
              </a:ext>
            </a:extLst>
          </p:cNvPr>
          <p:cNvSpPr>
            <a:spLocks noGrp="1"/>
          </p:cNvSpPr>
          <p:nvPr>
            <p:ph sz="half" idx="1"/>
          </p:nvPr>
        </p:nvSpPr>
        <p:spPr/>
        <p:txBody>
          <a:bodyPr>
            <a:normAutofit lnSpcReduction="10000"/>
          </a:bodyPr>
          <a:lstStyle/>
          <a:p>
            <a:r>
              <a:rPr lang="en-US" sz="1800" dirty="0">
                <a:hlinkClick r:id="rId3"/>
              </a:rPr>
              <a:t>Youth &amp; Young Adult Housing Response Team</a:t>
            </a:r>
            <a:br>
              <a:rPr lang="en-US" sz="1800" dirty="0"/>
            </a:br>
            <a:r>
              <a:rPr lang="en-US" sz="1200" b="0" i="0" dirty="0">
                <a:solidFill>
                  <a:srgbClr val="5F5F5F"/>
                </a:solidFill>
                <a:effectLst/>
                <a:latin typeface="Open Sans" panose="020B0606030504020204" pitchFamily="34" charset="0"/>
              </a:rPr>
              <a:t>Any youth or young adult ages 12 through 24 years old, exiting a publicly funded system of care who is experiencing or at risk of homelessness.</a:t>
            </a:r>
            <a:endParaRPr lang="en-US" sz="1800" dirty="0"/>
          </a:p>
          <a:p>
            <a:pPr lvl="1"/>
            <a:r>
              <a:rPr lang="en-US" sz="1400" dirty="0">
                <a:hlinkClick r:id="rId4" action="ppaction://hlinkfile"/>
              </a:rPr>
              <a:t>Resources One-Pager</a:t>
            </a:r>
            <a:endParaRPr lang="en-US" sz="1400" dirty="0"/>
          </a:p>
          <a:p>
            <a:pPr lvl="1"/>
            <a:r>
              <a:rPr lang="en-US" sz="1400" dirty="0">
                <a:hlinkClick r:id="rId5"/>
              </a:rPr>
              <a:t>Office Hours</a:t>
            </a:r>
            <a:endParaRPr lang="en-US" sz="1400" dirty="0"/>
          </a:p>
          <a:p>
            <a:pPr lvl="1"/>
            <a:r>
              <a:rPr lang="en-US" sz="1400" dirty="0">
                <a:hlinkClick r:id="rId6"/>
              </a:rPr>
              <a:t>DCYF Community Housing Programs &amp; Resources</a:t>
            </a:r>
            <a:endParaRPr lang="en-US" sz="1400" dirty="0"/>
          </a:p>
          <a:p>
            <a:r>
              <a:rPr lang="en-US" sz="1800" dirty="0">
                <a:hlinkClick r:id="rId7"/>
              </a:rPr>
              <a:t>1580 Children in Crisis FAQ</a:t>
            </a:r>
            <a:br>
              <a:rPr lang="en-US" sz="1800" dirty="0"/>
            </a:br>
            <a:r>
              <a:rPr lang="en-US" sz="1200" dirty="0"/>
              <a:t>Young people aged 17 and younger who are: At risk of remaining in a hospital without medical necessity, without the ability to return to the care of a parent, and not a dependent of the Department of Children, Youth and Families (DCYF). </a:t>
            </a:r>
          </a:p>
          <a:p>
            <a:r>
              <a:rPr lang="en-US" sz="1800" dirty="0">
                <a:hlinkClick r:id="rId8">
                  <a:extLst>
                    <a:ext uri="{A12FA001-AC4F-418D-AE19-62706E023703}">
                      <ahyp:hlinkClr xmlns:ahyp="http://schemas.microsoft.com/office/drawing/2018/hyperlinkcolor" val="tx"/>
                    </a:ext>
                  </a:extLst>
                </a:hlinkClick>
              </a:rPr>
              <a:t>Lake Burien Transitional Facility</a:t>
            </a:r>
            <a:r>
              <a:rPr lang="en-US" sz="1800" dirty="0"/>
              <a:t> (DDCS)</a:t>
            </a:r>
            <a:br>
              <a:rPr lang="en-US" sz="2000" dirty="0"/>
            </a:br>
            <a:r>
              <a:rPr lang="en-US" sz="1200" dirty="0">
                <a:solidFill>
                  <a:srgbClr val="5F5F5F"/>
                </a:solidFill>
                <a:latin typeface="Open Sans" panose="020B0606030504020204" pitchFamily="34" charset="0"/>
              </a:rPr>
              <a:t>A therapeutic facility developed to support youth, ages 13-17, with intellectual and developmental disabilities, autism spectrum disorder, behavioral health needs, and other co-occurring disorders such as substance use disorder and mental illness. </a:t>
            </a:r>
          </a:p>
          <a:p>
            <a:pPr lvl="1"/>
            <a:r>
              <a:rPr lang="en-US" sz="1400" dirty="0">
                <a:hlinkClick r:id="rId9">
                  <a:extLst>
                    <a:ext uri="{A12FA001-AC4F-418D-AE19-62706E023703}">
                      <ahyp:hlinkClr xmlns:ahyp="http://schemas.microsoft.com/office/drawing/2018/hyperlinkcolor" val="tx"/>
                    </a:ext>
                  </a:extLst>
                </a:hlinkClick>
              </a:rPr>
              <a:t>Referral</a:t>
            </a:r>
            <a:endParaRPr lang="en-US" sz="1400" dirty="0"/>
          </a:p>
          <a:p>
            <a:pPr lvl="1"/>
            <a:r>
              <a:rPr lang="en-US" sz="1400" dirty="0">
                <a:hlinkClick r:id="rId9">
                  <a:extLst>
                    <a:ext uri="{A12FA001-AC4F-418D-AE19-62706E023703}">
                      <ahyp:hlinkClr xmlns:ahyp="http://schemas.microsoft.com/office/drawing/2018/hyperlinkcolor" val="tx"/>
                    </a:ext>
                  </a:extLst>
                </a:hlinkClick>
              </a:rPr>
              <a:t>Application</a:t>
            </a:r>
            <a:endParaRPr lang="en-US" sz="1400" dirty="0"/>
          </a:p>
          <a:p>
            <a:pPr lvl="1"/>
            <a:r>
              <a:rPr lang="en-US" sz="1400" dirty="0">
                <a:hlinkClick r:id="rId10"/>
              </a:rPr>
              <a:t>Monthly Presentation Information</a:t>
            </a:r>
            <a:endParaRPr lang="en-US" sz="1400" dirty="0"/>
          </a:p>
        </p:txBody>
      </p:sp>
      <p:sp>
        <p:nvSpPr>
          <p:cNvPr id="9" name="Content Placeholder 8">
            <a:extLst>
              <a:ext uri="{FF2B5EF4-FFF2-40B4-BE49-F238E27FC236}">
                <a16:creationId xmlns:a16="http://schemas.microsoft.com/office/drawing/2014/main" id="{AABE78DB-B4EA-1D83-6272-E0635B2B0F17}"/>
              </a:ext>
            </a:extLst>
          </p:cNvPr>
          <p:cNvSpPr>
            <a:spLocks noGrp="1"/>
          </p:cNvSpPr>
          <p:nvPr>
            <p:ph sz="half" idx="2"/>
          </p:nvPr>
        </p:nvSpPr>
        <p:spPr>
          <a:xfrm>
            <a:off x="6172199" y="1825625"/>
            <a:ext cx="5592171" cy="4351338"/>
          </a:xfrm>
        </p:spPr>
        <p:txBody>
          <a:bodyPr>
            <a:normAutofit lnSpcReduction="10000"/>
          </a:bodyPr>
          <a:lstStyle/>
          <a:p>
            <a:r>
              <a:rPr lang="en-US" sz="1800" dirty="0">
                <a:hlinkClick r:id="rId11">
                  <a:extLst>
                    <a:ext uri="{A12FA001-AC4F-418D-AE19-62706E023703}">
                      <ahyp:hlinkClr xmlns:ahyp="http://schemas.microsoft.com/office/drawing/2018/hyperlinkcolor" val="tx"/>
                    </a:ext>
                  </a:extLst>
                </a:hlinkClick>
              </a:rPr>
              <a:t>Kid’s Mental Health Washington</a:t>
            </a:r>
            <a:br>
              <a:rPr lang="en-US" sz="1800" dirty="0"/>
            </a:br>
            <a:r>
              <a:rPr lang="en-US" sz="1200" dirty="0"/>
              <a:t>The Youth Navigator program is a behavioral health care model in which we set up MDT’s (multidisciplinary team meetings) to connect our youth and families to the care and resources they need.</a:t>
            </a:r>
          </a:p>
          <a:p>
            <a:r>
              <a:rPr lang="en-US" sz="1800" dirty="0">
                <a:hlinkClick r:id="rId12"/>
              </a:rPr>
              <a:t>Youthnet </a:t>
            </a:r>
            <a:br>
              <a:rPr lang="en-US" sz="1800" dirty="0"/>
            </a:br>
            <a:r>
              <a:rPr lang="en-US" sz="1200" dirty="0"/>
              <a:t>The programs in Adolescent Services aim to provide current or former foster youth or youth who have experienced systems of care with access to one-on-one case management services, addressing areas of support needed to thrive on their own successfully.</a:t>
            </a:r>
          </a:p>
          <a:p>
            <a:r>
              <a:rPr lang="en-US" sz="1800" dirty="0">
                <a:hlinkClick r:id="rId13"/>
              </a:rPr>
              <a:t>Mobile Response &amp; Stabilization Services for Youth</a:t>
            </a:r>
          </a:p>
          <a:p>
            <a:r>
              <a:rPr lang="en-US" sz="1800" dirty="0">
                <a:hlinkClick r:id="rId14"/>
              </a:rPr>
              <a:t>Family Reconciliation Services (DCYF) </a:t>
            </a:r>
            <a:br>
              <a:rPr lang="en-US" sz="1800" dirty="0"/>
            </a:br>
            <a:r>
              <a:rPr lang="en-US" sz="1200" dirty="0"/>
              <a:t>Voluntary program that serves youth &amp; families who are in conflict. This is a services only program serving young people ages 12 through 17. </a:t>
            </a:r>
          </a:p>
          <a:p>
            <a:endParaRPr lang="en-US" sz="1200" dirty="0"/>
          </a:p>
        </p:txBody>
      </p:sp>
      <p:grpSp>
        <p:nvGrpSpPr>
          <p:cNvPr id="4" name="Group 3">
            <a:extLst>
              <a:ext uri="{FF2B5EF4-FFF2-40B4-BE49-F238E27FC236}">
                <a16:creationId xmlns:a16="http://schemas.microsoft.com/office/drawing/2014/main" id="{83C0ACC4-CBC1-1E7F-10CA-0D0E99929892}"/>
              </a:ext>
            </a:extLst>
          </p:cNvPr>
          <p:cNvGrpSpPr/>
          <p:nvPr/>
        </p:nvGrpSpPr>
        <p:grpSpPr>
          <a:xfrm>
            <a:off x="-99392" y="0"/>
            <a:ext cx="2345635" cy="1520687"/>
            <a:chOff x="0" y="0"/>
            <a:chExt cx="2345635" cy="1520687"/>
          </a:xfrm>
        </p:grpSpPr>
        <p:cxnSp>
          <p:nvCxnSpPr>
            <p:cNvPr id="5" name="Straight Connector 4">
              <a:extLst>
                <a:ext uri="{FF2B5EF4-FFF2-40B4-BE49-F238E27FC236}">
                  <a16:creationId xmlns:a16="http://schemas.microsoft.com/office/drawing/2014/main" id="{452BAF6D-E456-3262-81CD-1F0129921430}"/>
                </a:ext>
              </a:extLst>
            </p:cNvPr>
            <p:cNvCxnSpPr/>
            <p:nvPr/>
          </p:nvCxnSpPr>
          <p:spPr>
            <a:xfrm flipH="1">
              <a:off x="0" y="0"/>
              <a:ext cx="1292087" cy="1520687"/>
            </a:xfrm>
            <a:prstGeom prst="line">
              <a:avLst/>
            </a:prstGeom>
            <a:ln w="12700">
              <a:solidFill>
                <a:srgbClr val="FFA4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70216D7-C40C-174A-AF93-9E633A554994}"/>
                </a:ext>
              </a:extLst>
            </p:cNvPr>
            <p:cNvCxnSpPr/>
            <p:nvPr/>
          </p:nvCxnSpPr>
          <p:spPr>
            <a:xfrm flipV="1">
              <a:off x="0" y="0"/>
              <a:ext cx="2345635" cy="1222513"/>
            </a:xfrm>
            <a:prstGeom prst="line">
              <a:avLst/>
            </a:prstGeom>
            <a:ln w="12700">
              <a:solidFill>
                <a:srgbClr val="FFA4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8239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C6641-C62C-B8BF-5552-F5143532863C}"/>
              </a:ext>
            </a:extLst>
          </p:cNvPr>
          <p:cNvSpPr>
            <a:spLocks noGrp="1"/>
          </p:cNvSpPr>
          <p:nvPr>
            <p:ph type="title"/>
          </p:nvPr>
        </p:nvSpPr>
        <p:spPr/>
        <p:txBody>
          <a:bodyPr>
            <a:normAutofit/>
          </a:bodyPr>
          <a:lstStyle/>
          <a:p>
            <a:r>
              <a:rPr lang="en-US" dirty="0"/>
              <a:t>Housing Programs</a:t>
            </a:r>
          </a:p>
        </p:txBody>
      </p:sp>
      <p:sp>
        <p:nvSpPr>
          <p:cNvPr id="3" name="Content Placeholder 2">
            <a:extLst>
              <a:ext uri="{FF2B5EF4-FFF2-40B4-BE49-F238E27FC236}">
                <a16:creationId xmlns:a16="http://schemas.microsoft.com/office/drawing/2014/main" id="{3F3EA246-F1B1-D5D7-CA27-032B4FCC5A2D}"/>
              </a:ext>
            </a:extLst>
          </p:cNvPr>
          <p:cNvSpPr>
            <a:spLocks noGrp="1"/>
          </p:cNvSpPr>
          <p:nvPr>
            <p:ph sz="half" idx="1"/>
          </p:nvPr>
        </p:nvSpPr>
        <p:spPr/>
        <p:txBody>
          <a:bodyPr>
            <a:normAutofit lnSpcReduction="10000"/>
          </a:bodyPr>
          <a:lstStyle/>
          <a:p>
            <a:r>
              <a:rPr lang="en-US" sz="2400" kern="100" dirty="0">
                <a:solidFill>
                  <a:srgbClr val="0000FF"/>
                </a:solidFill>
                <a:latin typeface="Aptos" panose="020B0004020202020204" pitchFamily="34" charset="0"/>
                <a:cs typeface="Times New Roman" panose="02020603050405020304" pitchFamily="18" charset="0"/>
                <a:hlinkClick r:id="rId3"/>
              </a:rPr>
              <a:t>Office of Homeless Youth (OHY)</a:t>
            </a:r>
            <a:br>
              <a:rPr lang="en-US" sz="2400" kern="100" dirty="0">
                <a:solidFill>
                  <a:srgbClr val="0000FF"/>
                </a:solidFill>
                <a:latin typeface="Aptos" panose="020B0004020202020204" pitchFamily="34" charset="0"/>
                <a:cs typeface="Times New Roman" panose="02020603050405020304" pitchFamily="18" charset="0"/>
                <a:hlinkClick r:id="rId3"/>
              </a:rPr>
            </a:br>
            <a:r>
              <a:rPr lang="en-US" sz="1200" dirty="0">
                <a:solidFill>
                  <a:srgbClr val="5F5F5F"/>
                </a:solidFill>
                <a:latin typeface="Open Sans" panose="020B0606030504020204" pitchFamily="34" charset="0"/>
              </a:rPr>
              <a:t>A guide to help you understand the programs funded by the Office of Homeless Youth (OHY) and where they are located across Washington. </a:t>
            </a:r>
            <a:r>
              <a:rPr lang="en-US" sz="1200" dirty="0">
                <a:solidFill>
                  <a:srgbClr val="5F5F5F"/>
                </a:solidFill>
                <a:latin typeface="Open Sans" panose="020B0606030504020204" pitchFamily="34" charset="0"/>
                <a:hlinkClick r:id="rId3">
                  <a:extLst>
                    <a:ext uri="{A12FA001-AC4F-418D-AE19-62706E023703}">
                      <ahyp:hlinkClr xmlns:ahyp="http://schemas.microsoft.com/office/drawing/2018/hyperlinkcolor" val="tx"/>
                    </a:ext>
                  </a:extLst>
                </a:hlinkClick>
              </a:rPr>
              <a:t> </a:t>
            </a:r>
            <a:endParaRPr lang="en-US" sz="1200" dirty="0">
              <a:solidFill>
                <a:srgbClr val="5F5F5F"/>
              </a:solidFill>
              <a:latin typeface="Open Sans" panose="020B0606030504020204" pitchFamily="34" charset="0"/>
            </a:endParaRPr>
          </a:p>
          <a:p>
            <a:pPr lvl="1"/>
            <a:r>
              <a:rPr lang="en-US" sz="2000" kern="100" dirty="0">
                <a:solidFill>
                  <a:srgbClr val="0000FF"/>
                </a:solidFill>
                <a:latin typeface="Aptos" panose="020B0004020202020204" pitchFamily="34" charset="0"/>
                <a:cs typeface="Times New Roman" panose="02020603050405020304" pitchFamily="18" charset="0"/>
                <a:hlinkClick r:id="rId4"/>
              </a:rPr>
              <a:t>Provider List </a:t>
            </a:r>
            <a:endParaRPr lang="en-US" sz="2000" kern="100" dirty="0">
              <a:solidFill>
                <a:srgbClr val="0000FF"/>
              </a:solidFill>
              <a:latin typeface="Aptos" panose="020B0004020202020204" pitchFamily="34" charset="0"/>
              <a:cs typeface="Times New Roman" panose="02020603050405020304" pitchFamily="18" charset="0"/>
            </a:endParaRPr>
          </a:p>
          <a:p>
            <a:pPr lvl="2"/>
            <a:r>
              <a:rPr lang="en-US" sz="1600" kern="100" dirty="0">
                <a:solidFill>
                  <a:srgbClr val="0000FF"/>
                </a:solidFill>
                <a:latin typeface="Aptos" panose="020B0004020202020204" pitchFamily="34" charset="0"/>
                <a:cs typeface="Times New Roman" panose="02020603050405020304" pitchFamily="18" charset="0"/>
              </a:rPr>
              <a:t>HPDF</a:t>
            </a:r>
          </a:p>
          <a:p>
            <a:pPr lvl="2"/>
            <a:r>
              <a:rPr lang="en-US" sz="1600" kern="100" dirty="0">
                <a:solidFill>
                  <a:srgbClr val="0000FF"/>
                </a:solidFill>
                <a:latin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The Youth Diversion Infrastructure Project (YDIP)</a:t>
            </a:r>
            <a:endParaRPr lang="en-US" sz="1600" kern="100" dirty="0">
              <a:solidFill>
                <a:srgbClr val="0000FF"/>
              </a:solidFill>
              <a:latin typeface="Aptos" panose="020B0004020202020204" pitchFamily="34" charset="0"/>
              <a:cs typeface="Times New Roman" panose="02020603050405020304" pitchFamily="18" charset="0"/>
            </a:endParaRPr>
          </a:p>
          <a:p>
            <a:pPr lvl="1"/>
            <a:r>
              <a:rPr lang="en-US" sz="2000" kern="100" dirty="0">
                <a:solidFill>
                  <a:srgbClr val="0000FF"/>
                </a:solidFill>
                <a:latin typeface="Aptos" panose="020B0004020202020204" pitchFamily="34" charset="0"/>
                <a:cs typeface="Times New Roman" panose="02020603050405020304" pitchFamily="18" charset="0"/>
                <a:hlinkClick r:id="rId6"/>
              </a:rPr>
              <a:t>Coordinated Entry (CE) Sites</a:t>
            </a:r>
            <a:endParaRPr lang="en-US" sz="2000" kern="100" dirty="0">
              <a:solidFill>
                <a:srgbClr val="0000FF"/>
              </a:solidFill>
              <a:latin typeface="Aptos" panose="020B0004020202020204" pitchFamily="34" charset="0"/>
              <a:cs typeface="Times New Roman" panose="02020603050405020304" pitchFamily="18" charset="0"/>
            </a:endParaRPr>
          </a:p>
          <a:p>
            <a:r>
              <a:rPr lang="en-US" sz="2000" dirty="0">
                <a:hlinkClick r:id="rId7"/>
              </a:rPr>
              <a:t>WA Housing Authorities </a:t>
            </a:r>
            <a:endParaRPr lang="en-US" sz="2000" dirty="0"/>
          </a:p>
          <a:p>
            <a:r>
              <a:rPr lang="en-US" sz="2000" dirty="0">
                <a:hlinkClick r:id="rId8">
                  <a:extLst>
                    <a:ext uri="{A12FA001-AC4F-418D-AE19-62706E023703}">
                      <ahyp:hlinkClr xmlns:ahyp="http://schemas.microsoft.com/office/drawing/2018/hyperlinkcolor" val="tx"/>
                    </a:ext>
                  </a:extLst>
                </a:hlinkClick>
              </a:rPr>
              <a:t>Washington Homeless Shelter Directory</a:t>
            </a:r>
            <a:r>
              <a:rPr lang="en-US" sz="2000" dirty="0"/>
              <a:t> </a:t>
            </a:r>
            <a:br>
              <a:rPr lang="en-US" sz="2000" dirty="0"/>
            </a:br>
            <a:endParaRPr lang="en-US" sz="2000" dirty="0"/>
          </a:p>
        </p:txBody>
      </p:sp>
      <p:sp>
        <p:nvSpPr>
          <p:cNvPr id="9" name="Content Placeholder 8">
            <a:extLst>
              <a:ext uri="{FF2B5EF4-FFF2-40B4-BE49-F238E27FC236}">
                <a16:creationId xmlns:a16="http://schemas.microsoft.com/office/drawing/2014/main" id="{C16D76B9-E28A-A468-EA8A-0AB0730EF387}"/>
              </a:ext>
            </a:extLst>
          </p:cNvPr>
          <p:cNvSpPr>
            <a:spLocks noGrp="1"/>
          </p:cNvSpPr>
          <p:nvPr>
            <p:ph sz="half" idx="2"/>
          </p:nvPr>
        </p:nvSpPr>
        <p:spPr/>
        <p:txBody>
          <a:bodyPr>
            <a:normAutofit lnSpcReduction="10000"/>
          </a:bodyPr>
          <a:lstStyle/>
          <a:p>
            <a:r>
              <a:rPr lang="en-US" sz="1800" dirty="0">
                <a:solidFill>
                  <a:srgbClr val="925D9C"/>
                </a:solidFill>
                <a:latin typeface="Source Sans Pro SemiBold" panose="020B0603030403020204" pitchFamily="34" charset="0"/>
                <a:hlinkClick r:id="rId9">
                  <a:extLst>
                    <a:ext uri="{A12FA001-AC4F-418D-AE19-62706E023703}">
                      <ahyp:hlinkClr xmlns:ahyp="http://schemas.microsoft.com/office/drawing/2018/hyperlinkcolor" val="tx"/>
                    </a:ext>
                  </a:extLst>
                </a:hlinkClick>
              </a:rPr>
              <a:t>Hutton Settlement </a:t>
            </a:r>
            <a:r>
              <a:rPr lang="en-US" sz="1800" dirty="0">
                <a:solidFill>
                  <a:srgbClr val="000000"/>
                </a:solidFill>
                <a:latin typeface="Source sans pro" panose="020B0503030403020204" pitchFamily="34" charset="0"/>
              </a:rPr>
              <a:t>(Spokane, WA) </a:t>
            </a:r>
            <a:br>
              <a:rPr lang="en-US" dirty="0"/>
            </a:br>
            <a:r>
              <a:rPr lang="en-US" sz="1200" dirty="0">
                <a:solidFill>
                  <a:srgbClr val="5F5F5F"/>
                </a:solidFill>
                <a:latin typeface="Open Sans" panose="020B0606030504020204" pitchFamily="34" charset="0"/>
              </a:rPr>
              <a:t>A safe and healthy living opportunities for children, ages 6 to 18 in need of a long-term alternative home. Young people do not have to be engaged in DCYF services. More eligibility information can be found </a:t>
            </a:r>
            <a:r>
              <a:rPr lang="en-US" sz="1200" dirty="0">
                <a:solidFill>
                  <a:srgbClr val="5F5F5F"/>
                </a:solidFill>
                <a:latin typeface="Open Sans" panose="020B0606030504020204" pitchFamily="34" charset="0"/>
                <a:hlinkClick r:id="rId10"/>
              </a:rPr>
              <a:t>here. </a:t>
            </a:r>
            <a:endParaRPr lang="en-US" sz="1200" dirty="0">
              <a:solidFill>
                <a:srgbClr val="5F5F5F"/>
              </a:solidFill>
              <a:latin typeface="Open Sans" panose="020B0606030504020204" pitchFamily="34" charset="0"/>
            </a:endParaRPr>
          </a:p>
          <a:p>
            <a:r>
              <a:rPr lang="en-US" sz="1800" b="0" i="0" u="none" strike="noStrike" dirty="0">
                <a:solidFill>
                  <a:srgbClr val="925D9C"/>
                </a:solidFill>
                <a:effectLst/>
                <a:latin typeface="Source Sans Pro SemiBold" panose="020B0603030403020204" pitchFamily="34" charset="0"/>
                <a:hlinkClick r:id="rId11"/>
              </a:rPr>
              <a:t>LifePoint Excelsior Wellness</a:t>
            </a:r>
            <a:r>
              <a:rPr lang="en-US" sz="1800" b="0" i="0" dirty="0">
                <a:solidFill>
                  <a:srgbClr val="925D9C"/>
                </a:solidFill>
                <a:effectLst/>
                <a:latin typeface="Source Sans Pro SemiBold" panose="020B0603030403020204" pitchFamily="34" charset="0"/>
              </a:rPr>
              <a:t> </a:t>
            </a:r>
            <a:r>
              <a:rPr lang="en-US" sz="1800" b="0" i="0" dirty="0">
                <a:solidFill>
                  <a:srgbClr val="000000"/>
                </a:solidFill>
                <a:effectLst/>
                <a:latin typeface="Source sans pro" panose="020B0503030403020204" pitchFamily="34" charset="0"/>
              </a:rPr>
              <a:t>(Spokane, WA) </a:t>
            </a:r>
            <a:br>
              <a:rPr lang="en-US" sz="1400" dirty="0">
                <a:solidFill>
                  <a:srgbClr val="000000"/>
                </a:solidFill>
                <a:latin typeface="Segoe UI" panose="020B0502040204020203" pitchFamily="34" charset="0"/>
              </a:rPr>
            </a:br>
            <a:r>
              <a:rPr lang="en-US" sz="1200" dirty="0">
                <a:solidFill>
                  <a:srgbClr val="5F5F5F"/>
                </a:solidFill>
                <a:latin typeface="Open Sans" panose="020B0606030504020204" pitchFamily="34" charset="0"/>
              </a:rPr>
              <a:t>Helps young people 17-21 leaving homelessness, foster care, or psychiatric care get back on track. The program offers support in many areas in the community. It also provides housing.  </a:t>
            </a:r>
          </a:p>
          <a:p>
            <a:r>
              <a:rPr lang="en-US" sz="1800" b="0" i="0" u="none" strike="noStrike" dirty="0">
                <a:solidFill>
                  <a:srgbClr val="925D9C"/>
                </a:solidFill>
                <a:effectLst/>
                <a:latin typeface="Source Sans Pro SemiBold" panose="020B0603030403020204" pitchFamily="34" charset="0"/>
                <a:hlinkClick r:id="rId12"/>
              </a:rPr>
              <a:t>Beth’s place</a:t>
            </a:r>
            <a:r>
              <a:rPr lang="en-US" sz="1800" b="0" i="0" dirty="0">
                <a:solidFill>
                  <a:srgbClr val="000000"/>
                </a:solidFill>
                <a:effectLst/>
                <a:latin typeface="Source Sans Pro SemiBold" panose="020B0603030403020204" pitchFamily="34" charset="0"/>
              </a:rPr>
              <a:t> </a:t>
            </a:r>
            <a:r>
              <a:rPr lang="en-US" sz="1800" b="0" i="0" dirty="0">
                <a:solidFill>
                  <a:srgbClr val="000000"/>
                </a:solidFill>
                <a:effectLst/>
                <a:latin typeface="Source sans pro" panose="020B0503030403020204" pitchFamily="34" charset="0"/>
              </a:rPr>
              <a:t>(Longview, WA) </a:t>
            </a:r>
            <a:br>
              <a:rPr lang="en-US" sz="1400" dirty="0">
                <a:solidFill>
                  <a:srgbClr val="000000"/>
                </a:solidFill>
                <a:latin typeface="Segoe UI" panose="020B0502040204020203" pitchFamily="34" charset="0"/>
              </a:rPr>
            </a:br>
            <a:r>
              <a:rPr lang="en-US" sz="1200" dirty="0">
                <a:solidFill>
                  <a:srgbClr val="5F5F5F"/>
                </a:solidFill>
                <a:latin typeface="Open Sans" panose="020B0606030504020204" pitchFamily="34" charset="0"/>
              </a:rPr>
              <a:t>Provides a safe place and support for youth ages 13-17 who are experiencing homelessness. Fill out the </a:t>
            </a:r>
            <a:r>
              <a:rPr lang="en-US" sz="1200" dirty="0">
                <a:solidFill>
                  <a:srgbClr val="5F5F5F"/>
                </a:solidFill>
                <a:latin typeface="Open Sans" panose="020B0606030504020204" pitchFamily="34" charset="0"/>
                <a:hlinkClick r:id="rId13">
                  <a:extLst>
                    <a:ext uri="{A12FA001-AC4F-418D-AE19-62706E023703}">
                      <ahyp:hlinkClr xmlns:ahyp="http://schemas.microsoft.com/office/drawing/2018/hyperlinkcolor" val="tx"/>
                    </a:ext>
                  </a:extLst>
                </a:hlinkClick>
              </a:rPr>
              <a:t>form</a:t>
            </a:r>
            <a:r>
              <a:rPr lang="en-US" sz="1200" dirty="0">
                <a:solidFill>
                  <a:srgbClr val="5F5F5F"/>
                </a:solidFill>
                <a:latin typeface="Open Sans" panose="020B0606030504020204" pitchFamily="34" charset="0"/>
              </a:rPr>
              <a:t> and email </a:t>
            </a:r>
            <a:r>
              <a:rPr lang="en-US" sz="1200" dirty="0">
                <a:solidFill>
                  <a:srgbClr val="5F5F5F"/>
                </a:solidFill>
                <a:latin typeface="Open Sans" panose="020B0606030504020204" pitchFamily="34" charset="0"/>
                <a:hlinkClick r:id="rId14">
                  <a:extLst>
                    <a:ext uri="{A12FA001-AC4F-418D-AE19-62706E023703}">
                      <ahyp:hlinkClr xmlns:ahyp="http://schemas.microsoft.com/office/drawing/2018/hyperlinkcolor" val="tx"/>
                    </a:ext>
                  </a:extLst>
                </a:hlinkClick>
              </a:rPr>
              <a:t>Beth’s Place</a:t>
            </a:r>
            <a:r>
              <a:rPr lang="en-US" sz="1200" dirty="0">
                <a:solidFill>
                  <a:srgbClr val="5F5F5F"/>
                </a:solidFill>
                <a:latin typeface="Open Sans" panose="020B0606030504020204" pitchFamily="34" charset="0"/>
              </a:rPr>
              <a:t> to learn more.  </a:t>
            </a:r>
          </a:p>
          <a:p>
            <a:r>
              <a:rPr lang="en-US" sz="1800" b="0" i="0" u="none" strike="noStrike" dirty="0">
                <a:solidFill>
                  <a:srgbClr val="925D9C"/>
                </a:solidFill>
                <a:effectLst/>
                <a:latin typeface="Source Sans Pro SemiBold" panose="020B0603030403020204" pitchFamily="34" charset="0"/>
                <a:hlinkClick r:id="rId15"/>
              </a:rPr>
              <a:t>Level Up Seattle</a:t>
            </a:r>
            <a:r>
              <a:rPr lang="en-US" sz="1800" b="0" i="0" dirty="0">
                <a:solidFill>
                  <a:srgbClr val="925D9C"/>
                </a:solidFill>
                <a:effectLst/>
                <a:latin typeface="Source Sans Pro SemiBold" panose="020B0603030403020204" pitchFamily="34" charset="0"/>
              </a:rPr>
              <a:t> </a:t>
            </a:r>
            <a:r>
              <a:rPr lang="en-US" sz="1800" b="0" i="0" dirty="0">
                <a:solidFill>
                  <a:srgbClr val="000000"/>
                </a:solidFill>
                <a:effectLst/>
                <a:latin typeface="Source sans pro" panose="020B0503030403020204" pitchFamily="34" charset="0"/>
              </a:rPr>
              <a:t>(Seattle, WA) </a:t>
            </a:r>
            <a:br>
              <a:rPr lang="en-US" sz="1400" dirty="0">
                <a:solidFill>
                  <a:srgbClr val="000000"/>
                </a:solidFill>
                <a:latin typeface="Segoe UI" panose="020B0502040204020203" pitchFamily="34" charset="0"/>
              </a:rPr>
            </a:br>
            <a:r>
              <a:rPr lang="en-US" sz="1200" dirty="0">
                <a:solidFill>
                  <a:srgbClr val="5F5F5F"/>
                </a:solidFill>
                <a:latin typeface="Open Sans" panose="020B0606030504020204" pitchFamily="34" charset="0"/>
              </a:rPr>
              <a:t>Young adults ages 18-24 who are leaving foster care or are housing insecure. They offer safe, sober housing, life skills classes, and mentoring.  </a:t>
            </a:r>
          </a:p>
          <a:p>
            <a:r>
              <a:rPr lang="en-US" sz="1800" b="0" i="0" u="none" strike="noStrike" dirty="0">
                <a:solidFill>
                  <a:srgbClr val="925D9C"/>
                </a:solidFill>
                <a:effectLst/>
                <a:latin typeface="Source Sans Pro SemiBold" panose="020B0603030403020204" pitchFamily="34" charset="0"/>
                <a:hlinkClick r:id="rId16"/>
              </a:rPr>
              <a:t>Washington Youth Academy</a:t>
            </a:r>
            <a:r>
              <a:rPr lang="en-US" sz="1800" b="0" i="0" dirty="0">
                <a:solidFill>
                  <a:srgbClr val="925D9C"/>
                </a:solidFill>
                <a:effectLst/>
                <a:latin typeface="Source Sans Pro SemiBold" panose="020B0603030403020204" pitchFamily="34" charset="0"/>
              </a:rPr>
              <a:t> </a:t>
            </a:r>
            <a:r>
              <a:rPr lang="en-US" sz="1800" b="0" i="0" dirty="0">
                <a:solidFill>
                  <a:srgbClr val="000000"/>
                </a:solidFill>
                <a:effectLst/>
                <a:latin typeface="Source sans pro" panose="020B0503030403020204" pitchFamily="34" charset="0"/>
              </a:rPr>
              <a:t>(Kitsap, WA) </a:t>
            </a:r>
            <a:br>
              <a:rPr lang="en-US" sz="1800" b="0" i="0" dirty="0">
                <a:solidFill>
                  <a:srgbClr val="000000"/>
                </a:solidFill>
                <a:effectLst/>
                <a:latin typeface="Source sans pro" panose="020B0503030403020204" pitchFamily="34" charset="0"/>
              </a:rPr>
            </a:br>
            <a:r>
              <a:rPr lang="en-US" sz="1200" dirty="0">
                <a:solidFill>
                  <a:srgbClr val="5F5F5F"/>
                </a:solidFill>
                <a:latin typeface="Open Sans" panose="020B0606030504020204" pitchFamily="34" charset="0"/>
              </a:rPr>
              <a:t>An educational setting which includes a 22-week intensive residential phase and a two-year post-residential phase where the youth receive intense mentoring and follow-up.  </a:t>
            </a:r>
          </a:p>
        </p:txBody>
      </p:sp>
      <p:grpSp>
        <p:nvGrpSpPr>
          <p:cNvPr id="5" name="Group 4">
            <a:extLst>
              <a:ext uri="{FF2B5EF4-FFF2-40B4-BE49-F238E27FC236}">
                <a16:creationId xmlns:a16="http://schemas.microsoft.com/office/drawing/2014/main" id="{5841A90E-D5BA-06AB-92E1-308DF7489E88}"/>
              </a:ext>
            </a:extLst>
          </p:cNvPr>
          <p:cNvGrpSpPr/>
          <p:nvPr/>
        </p:nvGrpSpPr>
        <p:grpSpPr>
          <a:xfrm>
            <a:off x="-99392" y="0"/>
            <a:ext cx="2345635" cy="1520687"/>
            <a:chOff x="0" y="0"/>
            <a:chExt cx="2345635" cy="1520687"/>
          </a:xfrm>
        </p:grpSpPr>
        <p:cxnSp>
          <p:nvCxnSpPr>
            <p:cNvPr id="6" name="Straight Connector 5">
              <a:extLst>
                <a:ext uri="{FF2B5EF4-FFF2-40B4-BE49-F238E27FC236}">
                  <a16:creationId xmlns:a16="http://schemas.microsoft.com/office/drawing/2014/main" id="{677E2874-FDAF-BB1B-4D19-0383276A2C32}"/>
                </a:ext>
              </a:extLst>
            </p:cNvPr>
            <p:cNvCxnSpPr/>
            <p:nvPr/>
          </p:nvCxnSpPr>
          <p:spPr>
            <a:xfrm flipH="1">
              <a:off x="0" y="0"/>
              <a:ext cx="1292087" cy="1520687"/>
            </a:xfrm>
            <a:prstGeom prst="line">
              <a:avLst/>
            </a:prstGeom>
            <a:ln w="12700">
              <a:solidFill>
                <a:srgbClr val="FFA4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6CC8BD4-13DF-031A-7E4C-9AEEE6FB48C9}"/>
                </a:ext>
              </a:extLst>
            </p:cNvPr>
            <p:cNvCxnSpPr/>
            <p:nvPr/>
          </p:nvCxnSpPr>
          <p:spPr>
            <a:xfrm flipV="1">
              <a:off x="0" y="0"/>
              <a:ext cx="2345635" cy="1222513"/>
            </a:xfrm>
            <a:prstGeom prst="line">
              <a:avLst/>
            </a:prstGeom>
            <a:ln w="12700">
              <a:solidFill>
                <a:srgbClr val="FFA400"/>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CC483980-649C-2138-E6AA-0BE1485A2E4D}"/>
              </a:ext>
            </a:extLst>
          </p:cNvPr>
          <p:cNvGrpSpPr/>
          <p:nvPr/>
        </p:nvGrpSpPr>
        <p:grpSpPr>
          <a:xfrm>
            <a:off x="1472958" y="2154244"/>
            <a:ext cx="9966186" cy="3466414"/>
            <a:chOff x="1793193" y="2616346"/>
            <a:chExt cx="9966186" cy="3466414"/>
          </a:xfrm>
        </p:grpSpPr>
        <p:sp>
          <p:nvSpPr>
            <p:cNvPr id="8" name="Content Placeholder 13">
              <a:extLst>
                <a:ext uri="{FF2B5EF4-FFF2-40B4-BE49-F238E27FC236}">
                  <a16:creationId xmlns:a16="http://schemas.microsoft.com/office/drawing/2014/main" id="{B0618954-EEA3-E9E9-EAB5-819222D8254A}"/>
                </a:ext>
              </a:extLst>
            </p:cNvPr>
            <p:cNvSpPr txBox="1">
              <a:spLocks/>
            </p:cNvSpPr>
            <p:nvPr/>
          </p:nvSpPr>
          <p:spPr>
            <a:xfrm>
              <a:off x="7051590" y="2616346"/>
              <a:ext cx="4707789" cy="3466413"/>
            </a:xfrm>
            <a:prstGeom prst="rect">
              <a:avLst/>
            </a:prstGeom>
          </p:spPr>
          <p:txBody>
            <a:bodyPr>
              <a:normAutofit/>
            </a:bodyPr>
            <a:lstStyle>
              <a:lvl1pPr marL="274320" indent="-274320" algn="l" defTabSz="914400" rtl="0" eaLnBrk="1" latinLnBrk="0" hangingPunct="1">
                <a:lnSpc>
                  <a:spcPct val="90000"/>
                </a:lnSpc>
                <a:spcBef>
                  <a:spcPts val="1000"/>
                </a:spcBef>
                <a:buSzPct val="90000"/>
                <a:buFontTx/>
                <a:buBlip>
                  <a:blip r:embed="rId17"/>
                </a:buBlip>
                <a:defRPr sz="2800" kern="1200">
                  <a:solidFill>
                    <a:schemeClr val="tx1">
                      <a:lumMod val="75000"/>
                      <a:lumOff val="25000"/>
                    </a:schemeClr>
                  </a:solidFill>
                  <a:latin typeface="+mn-lt"/>
                  <a:ea typeface="+mn-ea"/>
                  <a:cs typeface="+mn-cs"/>
                </a:defRPr>
              </a:lvl1pPr>
              <a:lvl2pPr marL="731520" indent="-274320" algn="l" defTabSz="914400" rtl="0" eaLnBrk="1" latinLnBrk="0" hangingPunct="1">
                <a:lnSpc>
                  <a:spcPct val="90000"/>
                </a:lnSpc>
                <a:spcBef>
                  <a:spcPts val="500"/>
                </a:spcBef>
                <a:buSzPct val="80000"/>
                <a:buFontTx/>
                <a:buBlip>
                  <a:blip r:embed="rId18"/>
                </a:buBlip>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SzPct val="90000"/>
                <a:buFontTx/>
                <a:buBlip>
                  <a:blip r:embed="rId19"/>
                </a:buBlip>
                <a:defRPr sz="2000" kern="1200">
                  <a:solidFill>
                    <a:schemeClr val="tx1">
                      <a:lumMod val="75000"/>
                      <a:lumOff val="25000"/>
                    </a:schemeClr>
                  </a:solidFill>
                  <a:latin typeface="+mn-lt"/>
                  <a:ea typeface="+mn-ea"/>
                  <a:cs typeface="+mn-cs"/>
                </a:defRPr>
              </a:lvl3pPr>
              <a:lvl4pPr marL="1645920" indent="-274320" algn="l" defTabSz="914400" rtl="0" eaLnBrk="1" latinLnBrk="0" hangingPunct="1">
                <a:lnSpc>
                  <a:spcPct val="90000"/>
                </a:lnSpc>
                <a:spcBef>
                  <a:spcPts val="500"/>
                </a:spcBef>
                <a:buClr>
                  <a:schemeClr val="accent2"/>
                </a:buClr>
                <a:buSzPct val="90000"/>
                <a:buFontTx/>
                <a:buBlip>
                  <a:blip r:embed="rId20"/>
                </a:buBlip>
                <a:defRPr sz="1800" kern="1200">
                  <a:solidFill>
                    <a:schemeClr val="tx1">
                      <a:lumMod val="75000"/>
                      <a:lumOff val="25000"/>
                    </a:schemeClr>
                  </a:solidFill>
                  <a:latin typeface="+mn-lt"/>
                  <a:ea typeface="+mn-ea"/>
                  <a:cs typeface="+mn-cs"/>
                </a:defRPr>
              </a:lvl4pPr>
              <a:lvl5pPr marL="2011680" indent="-18288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latin typeface="Segoe UI" panose="020B0502040204020203" pitchFamily="34" charset="0"/>
                <a:cs typeface="Segoe UI" panose="020B0502040204020203" pitchFamily="34" charset="0"/>
              </a:endParaRPr>
            </a:p>
          </p:txBody>
        </p:sp>
        <p:sp>
          <p:nvSpPr>
            <p:cNvPr id="11" name="Content Placeholder 13">
              <a:extLst>
                <a:ext uri="{FF2B5EF4-FFF2-40B4-BE49-F238E27FC236}">
                  <a16:creationId xmlns:a16="http://schemas.microsoft.com/office/drawing/2014/main" id="{3402EDD3-4D9F-18B9-4F34-D7B47B6893BB}"/>
                </a:ext>
              </a:extLst>
            </p:cNvPr>
            <p:cNvSpPr txBox="1">
              <a:spLocks/>
            </p:cNvSpPr>
            <p:nvPr/>
          </p:nvSpPr>
          <p:spPr>
            <a:xfrm>
              <a:off x="1793193" y="2616347"/>
              <a:ext cx="5506720" cy="3466413"/>
            </a:xfrm>
            <a:prstGeom prst="rect">
              <a:avLst/>
            </a:prstGeom>
          </p:spPr>
          <p:txBody>
            <a:bodyPr>
              <a:normAutofit/>
            </a:bodyPr>
            <a:lstStyle>
              <a:lvl1pPr marL="274320" indent="-274320" algn="l" defTabSz="914400" rtl="0" eaLnBrk="1" latinLnBrk="0" hangingPunct="1">
                <a:lnSpc>
                  <a:spcPct val="90000"/>
                </a:lnSpc>
                <a:spcBef>
                  <a:spcPts val="1000"/>
                </a:spcBef>
                <a:buSzPct val="90000"/>
                <a:buFontTx/>
                <a:buBlip>
                  <a:blip r:embed="rId17"/>
                </a:buBlip>
                <a:defRPr sz="2800" kern="1200">
                  <a:solidFill>
                    <a:schemeClr val="tx1">
                      <a:lumMod val="75000"/>
                      <a:lumOff val="25000"/>
                    </a:schemeClr>
                  </a:solidFill>
                  <a:latin typeface="+mn-lt"/>
                  <a:ea typeface="+mn-ea"/>
                  <a:cs typeface="+mn-cs"/>
                </a:defRPr>
              </a:lvl1pPr>
              <a:lvl2pPr marL="731520" indent="-274320" algn="l" defTabSz="914400" rtl="0" eaLnBrk="1" latinLnBrk="0" hangingPunct="1">
                <a:lnSpc>
                  <a:spcPct val="90000"/>
                </a:lnSpc>
                <a:spcBef>
                  <a:spcPts val="500"/>
                </a:spcBef>
                <a:buSzPct val="80000"/>
                <a:buFontTx/>
                <a:buBlip>
                  <a:blip r:embed="rId18"/>
                </a:buBlip>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SzPct val="90000"/>
                <a:buFontTx/>
                <a:buBlip>
                  <a:blip r:embed="rId19"/>
                </a:buBlip>
                <a:defRPr sz="2000" kern="1200">
                  <a:solidFill>
                    <a:schemeClr val="tx1">
                      <a:lumMod val="75000"/>
                      <a:lumOff val="25000"/>
                    </a:schemeClr>
                  </a:solidFill>
                  <a:latin typeface="+mn-lt"/>
                  <a:ea typeface="+mn-ea"/>
                  <a:cs typeface="+mn-cs"/>
                </a:defRPr>
              </a:lvl3pPr>
              <a:lvl4pPr marL="1645920" indent="-274320" algn="l" defTabSz="914400" rtl="0" eaLnBrk="1" latinLnBrk="0" hangingPunct="1">
                <a:lnSpc>
                  <a:spcPct val="90000"/>
                </a:lnSpc>
                <a:spcBef>
                  <a:spcPts val="500"/>
                </a:spcBef>
                <a:buClr>
                  <a:schemeClr val="accent2"/>
                </a:buClr>
                <a:buSzPct val="90000"/>
                <a:buFontTx/>
                <a:buBlip>
                  <a:blip r:embed="rId20"/>
                </a:buBlip>
                <a:defRPr sz="1800" kern="1200">
                  <a:solidFill>
                    <a:schemeClr val="tx1">
                      <a:lumMod val="75000"/>
                      <a:lumOff val="25000"/>
                    </a:schemeClr>
                  </a:solidFill>
                  <a:latin typeface="+mn-lt"/>
                  <a:ea typeface="+mn-ea"/>
                  <a:cs typeface="+mn-cs"/>
                </a:defRPr>
              </a:lvl4pPr>
              <a:lvl5pPr marL="2011680" indent="-18288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900" dirty="0">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3345427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43128-E24E-1126-26E5-841E679F2EF0}"/>
              </a:ext>
            </a:extLst>
          </p:cNvPr>
          <p:cNvSpPr>
            <a:spLocks noGrp="1"/>
          </p:cNvSpPr>
          <p:nvPr>
            <p:ph type="title"/>
          </p:nvPr>
        </p:nvSpPr>
        <p:spPr/>
        <p:txBody>
          <a:bodyPr/>
          <a:lstStyle/>
          <a:p>
            <a:r>
              <a:rPr lang="en-US" dirty="0"/>
              <a:t>Support Resources</a:t>
            </a:r>
          </a:p>
        </p:txBody>
      </p:sp>
      <p:sp>
        <p:nvSpPr>
          <p:cNvPr id="7" name="Content Placeholder 6">
            <a:extLst>
              <a:ext uri="{FF2B5EF4-FFF2-40B4-BE49-F238E27FC236}">
                <a16:creationId xmlns:a16="http://schemas.microsoft.com/office/drawing/2014/main" id="{95296E7A-E8E9-952F-502B-2153097B5B02}"/>
              </a:ext>
            </a:extLst>
          </p:cNvPr>
          <p:cNvSpPr>
            <a:spLocks noGrp="1"/>
          </p:cNvSpPr>
          <p:nvPr>
            <p:ph idx="1"/>
          </p:nvPr>
        </p:nvSpPr>
        <p:spPr>
          <a:xfrm>
            <a:off x="838200" y="1833705"/>
            <a:ext cx="10515600" cy="4730867"/>
          </a:xfrm>
        </p:spPr>
        <p:txBody>
          <a:bodyPr>
            <a:normAutofit lnSpcReduction="10000"/>
          </a:bodyPr>
          <a:lstStyle/>
          <a:p>
            <a:r>
              <a:rPr lang="en-US" sz="2000" kern="100" dirty="0">
                <a:solidFill>
                  <a:srgbClr val="0000FF"/>
                </a:solidFill>
                <a:cs typeface="Times New Roman" panose="02020603050405020304" pitchFamily="18" charset="0"/>
                <a:hlinkClick r:id="rId3">
                  <a:extLst>
                    <a:ext uri="{A12FA001-AC4F-418D-AE19-62706E023703}">
                      <ahyp:hlinkClr xmlns:ahyp="http://schemas.microsoft.com/office/drawing/2018/hyperlinkcolor" val="tx"/>
                    </a:ext>
                  </a:extLst>
                </a:hlinkClick>
              </a:rPr>
              <a:t>McKinney Vento &amp; Education Liaisons</a:t>
            </a:r>
            <a:endParaRPr lang="en-US" sz="2000" kern="100" dirty="0">
              <a:solidFill>
                <a:srgbClr val="0000FF"/>
              </a:solidFill>
              <a:cs typeface="Times New Roman" panose="02020603050405020304" pitchFamily="18" charset="0"/>
              <a:hlinkClick r:id="rId4">
                <a:extLst>
                  <a:ext uri="{A12FA001-AC4F-418D-AE19-62706E023703}">
                    <ahyp:hlinkClr xmlns:ahyp="http://schemas.microsoft.com/office/drawing/2018/hyperlinkcolor" val="tx"/>
                  </a:ext>
                </a:extLst>
              </a:hlinkClick>
            </a:endParaRPr>
          </a:p>
          <a:p>
            <a:r>
              <a:rPr lang="en-US" sz="2000" kern="100" dirty="0">
                <a:solidFill>
                  <a:srgbClr val="0000FF"/>
                </a:solidFill>
                <a:cs typeface="Times New Roman" panose="02020603050405020304" pitchFamily="18" charset="0"/>
                <a:hlinkClick r:id="rId4">
                  <a:extLst>
                    <a:ext uri="{A12FA001-AC4F-418D-AE19-62706E023703}">
                      <ahyp:hlinkClr xmlns:ahyp="http://schemas.microsoft.com/office/drawing/2018/hyperlinkcolor" val="tx"/>
                    </a:ext>
                  </a:extLst>
                </a:hlinkClick>
              </a:rPr>
              <a:t>The Center of Parent Excellence (C.O.P.E.)</a:t>
            </a:r>
            <a:endParaRPr lang="en-US" sz="2000" kern="100" dirty="0">
              <a:solidFill>
                <a:srgbClr val="0000FF"/>
              </a:solidFill>
              <a:cs typeface="Times New Roman" panose="02020603050405020304" pitchFamily="18" charset="0"/>
            </a:endParaRPr>
          </a:p>
          <a:p>
            <a:r>
              <a:rPr lang="en-US" sz="2000" kern="100" dirty="0">
                <a:solidFill>
                  <a:srgbClr val="0000FF"/>
                </a:solidFill>
                <a:cs typeface="Times New Roman" panose="02020603050405020304" pitchFamily="18" charset="0"/>
                <a:hlinkClick r:id="rId5"/>
              </a:rPr>
              <a:t>Legal Counsel for Youth and Children </a:t>
            </a:r>
            <a:r>
              <a:rPr lang="en-US" sz="2000" kern="100" dirty="0">
                <a:solidFill>
                  <a:srgbClr val="0000FF"/>
                </a:solidFill>
                <a:cs typeface="Times New Roman" panose="02020603050405020304" pitchFamily="18" charset="0"/>
              </a:rPr>
              <a:t>(LCYC) </a:t>
            </a:r>
          </a:p>
          <a:p>
            <a:r>
              <a:rPr lang="en-US" sz="2000" kern="100" dirty="0" err="1">
                <a:solidFill>
                  <a:srgbClr val="0000FF"/>
                </a:solidFill>
                <a:cs typeface="Times New Roman" panose="02020603050405020304" pitchFamily="18" charset="0"/>
                <a:hlinkClick r:id="rId6"/>
              </a:rPr>
              <a:t>TeamChild</a:t>
            </a:r>
            <a:endParaRPr lang="en-US" sz="2000" kern="100" dirty="0">
              <a:solidFill>
                <a:srgbClr val="0000FF"/>
              </a:solidFill>
              <a:cs typeface="Times New Roman" panose="02020603050405020304" pitchFamily="18" charset="0"/>
            </a:endParaRPr>
          </a:p>
          <a:p>
            <a:r>
              <a:rPr lang="en-US" sz="2000" kern="100" dirty="0">
                <a:solidFill>
                  <a:srgbClr val="0000FF"/>
                </a:solidFill>
                <a:cs typeface="Times New Roman" panose="02020603050405020304" pitchFamily="18" charset="0"/>
                <a:hlinkClick r:id="rId7"/>
              </a:rPr>
              <a:t>DOH Teen Health Hub WA </a:t>
            </a:r>
            <a:endParaRPr lang="en-US" sz="2000" kern="100" dirty="0">
              <a:solidFill>
                <a:srgbClr val="0000FF"/>
              </a:solidFill>
              <a:cs typeface="Times New Roman" panose="02020603050405020304" pitchFamily="18" charset="0"/>
            </a:endParaRPr>
          </a:p>
          <a:p>
            <a:r>
              <a:rPr lang="en-US" sz="2000" kern="100" dirty="0">
                <a:solidFill>
                  <a:srgbClr val="0000FF"/>
                </a:solidFill>
                <a:cs typeface="Times New Roman" panose="02020603050405020304" pitchFamily="18" charset="0"/>
                <a:hlinkClick r:id="rId8">
                  <a:extLst>
                    <a:ext uri="{A12FA001-AC4F-418D-AE19-62706E023703}">
                      <ahyp:hlinkClr xmlns:ahyp="http://schemas.microsoft.com/office/drawing/2018/hyperlinkcolor" val="tx"/>
                    </a:ext>
                  </a:extLst>
                </a:hlinkClick>
              </a:rPr>
              <a:t>The Arc, Washington State</a:t>
            </a:r>
            <a:endParaRPr lang="en-US" sz="2000" kern="100" dirty="0">
              <a:solidFill>
                <a:srgbClr val="0000FF"/>
              </a:solidFill>
              <a:cs typeface="Times New Roman" panose="02020603050405020304" pitchFamily="18" charset="0"/>
            </a:endParaRPr>
          </a:p>
          <a:p>
            <a:pPr lvl="1"/>
            <a:r>
              <a:rPr lang="en-US" sz="2000" kern="100" dirty="0">
                <a:solidFill>
                  <a:srgbClr val="0000FF"/>
                </a:solidFill>
                <a:cs typeface="Times New Roman" panose="02020603050405020304" pitchFamily="18" charset="0"/>
                <a:hlinkClick r:id="rId9">
                  <a:extLst>
                    <a:ext uri="{A12FA001-AC4F-418D-AE19-62706E023703}">
                      <ahyp:hlinkClr xmlns:ahyp="http://schemas.microsoft.com/office/drawing/2018/hyperlinkcolor" val="tx"/>
                    </a:ext>
                  </a:extLst>
                </a:hlinkClick>
              </a:rPr>
              <a:t>Parent to Parent Support Network</a:t>
            </a:r>
            <a:endParaRPr lang="en-US" sz="2000" kern="100" dirty="0">
              <a:solidFill>
                <a:srgbClr val="0000FF"/>
              </a:solidFill>
              <a:cs typeface="Times New Roman" panose="02020603050405020304" pitchFamily="18" charset="0"/>
            </a:endParaRPr>
          </a:p>
          <a:p>
            <a:r>
              <a:rPr lang="en-US" sz="2000" kern="100" dirty="0">
                <a:solidFill>
                  <a:srgbClr val="0000FF"/>
                </a:solidFill>
                <a:cs typeface="Times New Roman" panose="02020603050405020304" pitchFamily="18" charset="0"/>
                <a:hlinkClick r:id="rId10">
                  <a:extLst>
                    <a:ext uri="{A12FA001-AC4F-418D-AE19-62706E023703}">
                      <ahyp:hlinkClr xmlns:ahyp="http://schemas.microsoft.com/office/drawing/2018/hyperlinkcolor" val="tx"/>
                    </a:ext>
                  </a:extLst>
                </a:hlinkClick>
              </a:rPr>
              <a:t>SNAP benefits</a:t>
            </a:r>
            <a:r>
              <a:rPr lang="en-US" sz="2000" kern="100" dirty="0">
                <a:solidFill>
                  <a:srgbClr val="0000FF"/>
                </a:solidFill>
                <a:cs typeface="Times New Roman" panose="02020603050405020304" pitchFamily="18" charset="0"/>
              </a:rPr>
              <a:t>, Youth and young adults considered homeless are eligible. Apply for SNAP and other public benefits at </a:t>
            </a:r>
            <a:r>
              <a:rPr lang="en-US" sz="2000" kern="100" dirty="0">
                <a:solidFill>
                  <a:srgbClr val="0000FF"/>
                </a:solidFill>
                <a:cs typeface="Times New Roman" panose="02020603050405020304" pitchFamily="18" charset="0"/>
                <a:hlinkClick r:id="rId11">
                  <a:extLst>
                    <a:ext uri="{A12FA001-AC4F-418D-AE19-62706E023703}">
                      <ahyp:hlinkClr xmlns:ahyp="http://schemas.microsoft.com/office/drawing/2018/hyperlinkcolor" val="tx"/>
                    </a:ext>
                  </a:extLst>
                </a:hlinkClick>
              </a:rPr>
              <a:t>Washington Connection</a:t>
            </a:r>
            <a:r>
              <a:rPr lang="en-US" sz="2000" kern="100" dirty="0">
                <a:solidFill>
                  <a:srgbClr val="0000FF"/>
                </a:solidFill>
                <a:cs typeface="Times New Roman" panose="02020603050405020304" pitchFamily="18" charset="0"/>
              </a:rPr>
              <a:t>. </a:t>
            </a:r>
          </a:p>
          <a:p>
            <a:r>
              <a:rPr lang="en-US" sz="2000" kern="100" dirty="0">
                <a:solidFill>
                  <a:srgbClr val="0000FF"/>
                </a:solidFill>
                <a:cs typeface="Times New Roman" panose="02020603050405020304" pitchFamily="18" charset="0"/>
                <a:hlinkClick r:id="rId12">
                  <a:extLst>
                    <a:ext uri="{A12FA001-AC4F-418D-AE19-62706E023703}">
                      <ahyp:hlinkClr xmlns:ahyp="http://schemas.microsoft.com/office/drawing/2018/hyperlinkcolor" val="tx"/>
                    </a:ext>
                  </a:extLst>
                </a:hlinkClick>
              </a:rPr>
              <a:t>Washington 211 Resource directory</a:t>
            </a:r>
            <a:r>
              <a:rPr lang="en-US" sz="2000" kern="100" dirty="0">
                <a:solidFill>
                  <a:srgbClr val="0000FF"/>
                </a:solidFill>
                <a:cs typeface="Times New Roman" panose="02020603050405020304" pitchFamily="18" charset="0"/>
              </a:rPr>
              <a:t> </a:t>
            </a:r>
          </a:p>
          <a:p>
            <a:pPr algn="l" rtl="0" fontAlgn="base">
              <a:lnSpc>
                <a:spcPts val="1200"/>
              </a:lnSpc>
              <a:spcAft>
                <a:spcPts val="600"/>
              </a:spcAft>
            </a:pPr>
            <a:r>
              <a:rPr lang="en-US" sz="2000" kern="100" dirty="0">
                <a:solidFill>
                  <a:srgbClr val="0000FF"/>
                </a:solidFill>
                <a:cs typeface="Times New Roman" panose="02020603050405020304" pitchFamily="18" charset="0"/>
                <a:hlinkClick r:id="rId13">
                  <a:extLst>
                    <a:ext uri="{A12FA001-AC4F-418D-AE19-62706E023703}">
                      <ahyp:hlinkClr xmlns:ahyp="http://schemas.microsoft.com/office/drawing/2018/hyperlinkcolor" val="tx"/>
                    </a:ext>
                  </a:extLst>
                </a:hlinkClick>
              </a:rPr>
              <a:t>Youth Ride Free</a:t>
            </a:r>
            <a:r>
              <a:rPr lang="en-US" sz="2000" kern="100" dirty="0">
                <a:solidFill>
                  <a:srgbClr val="0000FF"/>
                </a:solidFill>
                <a:cs typeface="Times New Roman" panose="02020603050405020304" pitchFamily="18" charset="0"/>
              </a:rPr>
              <a:t> (</a:t>
            </a:r>
            <a:r>
              <a:rPr lang="en-US" sz="2000" kern="100" dirty="0" err="1">
                <a:solidFill>
                  <a:srgbClr val="0000FF"/>
                </a:solidFill>
                <a:cs typeface="Times New Roman" panose="02020603050405020304" pitchFamily="18" charset="0"/>
              </a:rPr>
              <a:t>myORCA</a:t>
            </a:r>
            <a:r>
              <a:rPr lang="en-US" sz="2000" kern="100" dirty="0">
                <a:solidFill>
                  <a:srgbClr val="0000FF"/>
                </a:solidFill>
                <a:cs typeface="Times New Roman" panose="02020603050405020304" pitchFamily="18" charset="0"/>
              </a:rPr>
              <a:t>)</a:t>
            </a:r>
            <a:endParaRPr lang="en-US" sz="2000" kern="100" dirty="0">
              <a:effectLst/>
              <a:ea typeface="Aptos" panose="020B0004020202020204" pitchFamily="34" charset="0"/>
              <a:cs typeface="Times New Roman" panose="02020603050405020304" pitchFamily="18" charset="0"/>
            </a:endParaRPr>
          </a:p>
          <a:p>
            <a:r>
              <a:rPr lang="en-US" sz="2000" kern="100" dirty="0">
                <a:solidFill>
                  <a:srgbClr val="0000FF"/>
                </a:solidFill>
                <a:cs typeface="Times New Roman" panose="02020603050405020304" pitchFamily="18" charset="0"/>
                <a:hlinkClick r:id="rId14">
                  <a:extLst>
                    <a:ext uri="{A12FA001-AC4F-418D-AE19-62706E023703}">
                      <ahyp:hlinkClr xmlns:ahyp="http://schemas.microsoft.com/office/drawing/2018/hyperlinkcolor" val="tx"/>
                    </a:ext>
                  </a:extLst>
                </a:hlinkClick>
              </a:rPr>
              <a:t>The Trevor Project, </a:t>
            </a:r>
            <a:r>
              <a:rPr lang="en-US" sz="2000" kern="100" dirty="0" err="1">
                <a:solidFill>
                  <a:srgbClr val="0000FF"/>
                </a:solidFill>
                <a:cs typeface="Times New Roman" panose="02020603050405020304" pitchFamily="18" charset="0"/>
                <a:hlinkClick r:id="rId14">
                  <a:extLst>
                    <a:ext uri="{A12FA001-AC4F-418D-AE19-62706E023703}">
                      <ahyp:hlinkClr xmlns:ahyp="http://schemas.microsoft.com/office/drawing/2018/hyperlinkcolor" val="tx"/>
                    </a:ext>
                  </a:extLst>
                </a:hlinkClick>
              </a:rPr>
              <a:t>TrevorSpace</a:t>
            </a:r>
            <a:endParaRPr lang="en-US" sz="2000" kern="100" dirty="0">
              <a:solidFill>
                <a:srgbClr val="0000FF"/>
              </a:solidFill>
              <a:cs typeface="Times New Roman" panose="02020603050405020304" pitchFamily="18" charset="0"/>
            </a:endParaRPr>
          </a:p>
          <a:p>
            <a:r>
              <a:rPr lang="en-US" sz="2000" kern="100" dirty="0">
                <a:solidFill>
                  <a:srgbClr val="0000FF"/>
                </a:solidFill>
                <a:cs typeface="Times New Roman" panose="02020603050405020304" pitchFamily="18" charset="0"/>
                <a:hlinkClick r:id="rId15">
                  <a:extLst>
                    <a:ext uri="{A12FA001-AC4F-418D-AE19-62706E023703}">
                      <ahyp:hlinkClr xmlns:ahyp="http://schemas.microsoft.com/office/drawing/2018/hyperlinkcolor" val="tx"/>
                    </a:ext>
                  </a:extLst>
                </a:hlinkClick>
              </a:rPr>
              <a:t>Homeless Youth Handbook</a:t>
            </a:r>
            <a:endParaRPr lang="en-US" sz="2000" kern="100" dirty="0">
              <a:solidFill>
                <a:srgbClr val="0000FF"/>
              </a:solidFill>
              <a:cs typeface="Times New Roman" panose="02020603050405020304" pitchFamily="18" charset="0"/>
            </a:endParaRPr>
          </a:p>
          <a:p>
            <a:endParaRPr lang="en-US" sz="2400" kern="100" dirty="0">
              <a:solidFill>
                <a:srgbClr val="0000FF"/>
              </a:solidFill>
              <a:latin typeface="Aptos" panose="020B000402020202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656E4F75-3654-F699-4049-3FD96F05F0A8}"/>
              </a:ext>
            </a:extLst>
          </p:cNvPr>
          <p:cNvGrpSpPr/>
          <p:nvPr/>
        </p:nvGrpSpPr>
        <p:grpSpPr>
          <a:xfrm>
            <a:off x="-99392" y="0"/>
            <a:ext cx="2345635" cy="1520687"/>
            <a:chOff x="0" y="0"/>
            <a:chExt cx="2345635" cy="1520687"/>
          </a:xfrm>
        </p:grpSpPr>
        <p:cxnSp>
          <p:nvCxnSpPr>
            <p:cNvPr id="5" name="Straight Connector 4">
              <a:extLst>
                <a:ext uri="{FF2B5EF4-FFF2-40B4-BE49-F238E27FC236}">
                  <a16:creationId xmlns:a16="http://schemas.microsoft.com/office/drawing/2014/main" id="{24C8C891-C218-BBA7-BA50-8BF456591046}"/>
                </a:ext>
              </a:extLst>
            </p:cNvPr>
            <p:cNvCxnSpPr/>
            <p:nvPr/>
          </p:nvCxnSpPr>
          <p:spPr>
            <a:xfrm flipH="1">
              <a:off x="0" y="0"/>
              <a:ext cx="1292087" cy="1520687"/>
            </a:xfrm>
            <a:prstGeom prst="line">
              <a:avLst/>
            </a:prstGeom>
            <a:ln w="12700">
              <a:solidFill>
                <a:srgbClr val="FFA4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2074B24-AE07-A6E3-F1F7-E19F834F9E29}"/>
                </a:ext>
              </a:extLst>
            </p:cNvPr>
            <p:cNvCxnSpPr/>
            <p:nvPr/>
          </p:nvCxnSpPr>
          <p:spPr>
            <a:xfrm flipV="1">
              <a:off x="0" y="0"/>
              <a:ext cx="2345635" cy="1222513"/>
            </a:xfrm>
            <a:prstGeom prst="line">
              <a:avLst/>
            </a:prstGeom>
            <a:ln w="12700">
              <a:solidFill>
                <a:srgbClr val="FFA4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4548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266589-331B-3C7C-98F9-7DBA3DB33796}"/>
              </a:ext>
            </a:extLst>
          </p:cNvPr>
          <p:cNvSpPr>
            <a:spLocks noGrp="1"/>
          </p:cNvSpPr>
          <p:nvPr>
            <p:ph type="sldNum" sz="quarter" idx="12"/>
          </p:nvPr>
        </p:nvSpPr>
        <p:spPr/>
        <p:txBody>
          <a:bodyPr/>
          <a:lstStyle/>
          <a:p>
            <a:fld id="{8F0AB5D1-9059-428D-ACFC-BA1258997AE0}" type="slidenum">
              <a:rPr lang="en-US" smtClean="0"/>
              <a:pPr/>
              <a:t>23</a:t>
            </a:fld>
            <a:endParaRPr lang="en-US" dirty="0"/>
          </a:p>
        </p:txBody>
      </p:sp>
      <p:sp>
        <p:nvSpPr>
          <p:cNvPr id="2" name="Title 1">
            <a:extLst>
              <a:ext uri="{FF2B5EF4-FFF2-40B4-BE49-F238E27FC236}">
                <a16:creationId xmlns:a16="http://schemas.microsoft.com/office/drawing/2014/main" id="{D1D3902E-B4FA-D449-FAB6-488565C5D328}"/>
              </a:ext>
            </a:extLst>
          </p:cNvPr>
          <p:cNvSpPr>
            <a:spLocks noGrp="1"/>
          </p:cNvSpPr>
          <p:nvPr>
            <p:ph type="title" idx="4294967295"/>
          </p:nvPr>
        </p:nvSpPr>
        <p:spPr>
          <a:xfrm>
            <a:off x="1066770" y="610912"/>
            <a:ext cx="10888663" cy="1057275"/>
          </a:xfrm>
        </p:spPr>
        <p:txBody>
          <a:bodyPr>
            <a:normAutofit fontScale="90000"/>
          </a:bodyPr>
          <a:lstStyle/>
          <a:p>
            <a:r>
              <a:rPr lang="en-US" dirty="0"/>
              <a:t>Bring it all together, where can you partner? </a:t>
            </a:r>
          </a:p>
        </p:txBody>
      </p:sp>
      <p:sp>
        <p:nvSpPr>
          <p:cNvPr id="8" name="Content Placeholder 7">
            <a:extLst>
              <a:ext uri="{FF2B5EF4-FFF2-40B4-BE49-F238E27FC236}">
                <a16:creationId xmlns:a16="http://schemas.microsoft.com/office/drawing/2014/main" id="{AFD00C91-E408-5CB5-72EF-0FFEC4EBFFDB}"/>
              </a:ext>
            </a:extLst>
          </p:cNvPr>
          <p:cNvSpPr>
            <a:spLocks noGrp="1"/>
          </p:cNvSpPr>
          <p:nvPr>
            <p:ph idx="4294967295"/>
          </p:nvPr>
        </p:nvSpPr>
        <p:spPr>
          <a:xfrm>
            <a:off x="1202636" y="1668186"/>
            <a:ext cx="9539256" cy="4578901"/>
          </a:xfrm>
        </p:spPr>
        <p:txBody>
          <a:bodyPr>
            <a:normAutofit fontScale="92500" lnSpcReduction="20000"/>
          </a:bodyPr>
          <a:lstStyle/>
          <a:p>
            <a:r>
              <a:rPr lang="en-US" dirty="0"/>
              <a:t>Supporting youth and young adults with housing insecurity</a:t>
            </a:r>
          </a:p>
          <a:p>
            <a:pPr lvl="1"/>
            <a:r>
              <a:rPr lang="en-US" dirty="0"/>
              <a:t>Sign a young person up for health insurance,</a:t>
            </a:r>
          </a:p>
          <a:p>
            <a:pPr lvl="2"/>
            <a:r>
              <a:rPr lang="en-US" sz="2400" dirty="0"/>
              <a:t> </a:t>
            </a:r>
            <a:r>
              <a:rPr lang="en-US" sz="2400" dirty="0">
                <a:hlinkClick r:id="rId3"/>
              </a:rPr>
              <a:t>Homeless youth and young adult Medicaid application process </a:t>
            </a:r>
            <a:endParaRPr lang="en-US" sz="2400" dirty="0"/>
          </a:p>
          <a:p>
            <a:pPr lvl="1"/>
            <a:r>
              <a:rPr lang="en-US" dirty="0"/>
              <a:t>Let the </a:t>
            </a:r>
            <a:r>
              <a:rPr lang="en-US" dirty="0">
                <a:hlinkClick r:id="rId4"/>
              </a:rPr>
              <a:t>MCOs</a:t>
            </a:r>
            <a:r>
              <a:rPr lang="en-US" dirty="0"/>
              <a:t> know if a young person is experiencing housing insecurity</a:t>
            </a:r>
          </a:p>
          <a:p>
            <a:pPr lvl="1"/>
            <a:r>
              <a:rPr lang="en-US" dirty="0"/>
              <a:t>Provide case management or care coordination to connect them to services</a:t>
            </a:r>
          </a:p>
          <a:p>
            <a:pPr lvl="1"/>
            <a:r>
              <a:rPr lang="en-US" dirty="0"/>
              <a:t>Talk with the youth: What do they want or need right now?</a:t>
            </a:r>
          </a:p>
          <a:p>
            <a:r>
              <a:rPr lang="en-US" dirty="0"/>
              <a:t>Explore support programs and eligibility</a:t>
            </a:r>
          </a:p>
          <a:p>
            <a:pPr lvl="1"/>
            <a:r>
              <a:rPr lang="en-US" dirty="0"/>
              <a:t>Check if they qualify for state programs like:</a:t>
            </a:r>
          </a:p>
          <a:p>
            <a:pPr lvl="2"/>
            <a:r>
              <a:rPr lang="en-US" dirty="0">
                <a:hlinkClick r:id="rId5"/>
              </a:rPr>
              <a:t>DDA</a:t>
            </a:r>
            <a:r>
              <a:rPr lang="en-US" dirty="0"/>
              <a:t> (Developmental Disabilities Administration)</a:t>
            </a:r>
          </a:p>
          <a:p>
            <a:pPr lvl="2"/>
            <a:r>
              <a:rPr lang="en-US" dirty="0">
                <a:hlinkClick r:id="rId6"/>
              </a:rPr>
              <a:t>SNAP</a:t>
            </a:r>
            <a:r>
              <a:rPr lang="en-US" dirty="0"/>
              <a:t> (food assistance)</a:t>
            </a:r>
          </a:p>
          <a:p>
            <a:pPr lvl="2"/>
            <a:r>
              <a:rPr lang="en-US" dirty="0">
                <a:hlinkClick r:id="rId7"/>
              </a:rPr>
              <a:t>TANF</a:t>
            </a:r>
            <a:r>
              <a:rPr lang="en-US" dirty="0"/>
              <a:t> (cash assistance)</a:t>
            </a:r>
          </a:p>
          <a:p>
            <a:pPr lvl="2"/>
            <a:r>
              <a:rPr lang="en-US" dirty="0">
                <a:hlinkClick r:id="rId8"/>
              </a:rPr>
              <a:t>FRS</a:t>
            </a:r>
            <a:r>
              <a:rPr lang="en-US" dirty="0"/>
              <a:t> (Family Reconciliation Services through DCYF)</a:t>
            </a:r>
          </a:p>
          <a:p>
            <a:pPr lvl="1"/>
            <a:r>
              <a:rPr lang="en-US" dirty="0"/>
              <a:t>Refer to </a:t>
            </a:r>
            <a:r>
              <a:rPr lang="en-US" dirty="0">
                <a:hlinkClick r:id="rId9"/>
              </a:rPr>
              <a:t>WISe</a:t>
            </a:r>
            <a:r>
              <a:rPr lang="en-US" dirty="0"/>
              <a:t> or </a:t>
            </a:r>
            <a:r>
              <a:rPr lang="en-US" dirty="0">
                <a:hlinkClick r:id="rId10"/>
              </a:rPr>
              <a:t>New Journeys </a:t>
            </a:r>
            <a:r>
              <a:rPr lang="en-US" dirty="0"/>
              <a:t>programs with housing supports</a:t>
            </a:r>
          </a:p>
          <a:p>
            <a:pPr lvl="1"/>
            <a:r>
              <a:rPr lang="en-US" dirty="0"/>
              <a:t>Connect to </a:t>
            </a:r>
            <a:r>
              <a:rPr lang="en-US" dirty="0">
                <a:hlinkClick r:id="rId11"/>
              </a:rPr>
              <a:t>FCS</a:t>
            </a:r>
            <a:r>
              <a:rPr lang="en-US" dirty="0"/>
              <a:t> (Foundational Community Supports) for housing                and employment help</a:t>
            </a:r>
          </a:p>
        </p:txBody>
      </p:sp>
      <p:cxnSp>
        <p:nvCxnSpPr>
          <p:cNvPr id="5" name="Straight Connector 4">
            <a:extLst>
              <a:ext uri="{FF2B5EF4-FFF2-40B4-BE49-F238E27FC236}">
                <a16:creationId xmlns:a16="http://schemas.microsoft.com/office/drawing/2014/main" id="{13AFAAA5-12F4-68FB-B4C0-D38007A98064}"/>
              </a:ext>
            </a:extLst>
          </p:cNvPr>
          <p:cNvCxnSpPr/>
          <p:nvPr/>
        </p:nvCxnSpPr>
        <p:spPr>
          <a:xfrm flipH="1">
            <a:off x="0" y="0"/>
            <a:ext cx="1202635" cy="2077278"/>
          </a:xfrm>
          <a:prstGeom prst="line">
            <a:avLst/>
          </a:prstGeom>
          <a:ln w="12700">
            <a:solidFill>
              <a:srgbClr val="4D9E4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A4BD477-6ADB-7ED1-CA53-02E48CE07004}"/>
              </a:ext>
            </a:extLst>
          </p:cNvPr>
          <p:cNvCxnSpPr/>
          <p:nvPr/>
        </p:nvCxnSpPr>
        <p:spPr>
          <a:xfrm>
            <a:off x="9054548" y="1510748"/>
            <a:ext cx="3137452" cy="0"/>
          </a:xfrm>
          <a:prstGeom prst="line">
            <a:avLst/>
          </a:prstGeom>
          <a:ln w="12700">
            <a:solidFill>
              <a:srgbClr val="4D9E44"/>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F445529-2123-E431-84A0-D9B65F45275F}"/>
              </a:ext>
            </a:extLst>
          </p:cNvPr>
          <p:cNvCxnSpPr>
            <a:cxnSpLocks/>
          </p:cNvCxnSpPr>
          <p:nvPr/>
        </p:nvCxnSpPr>
        <p:spPr>
          <a:xfrm flipH="1">
            <a:off x="8957187" y="0"/>
            <a:ext cx="3234813" cy="6858000"/>
          </a:xfrm>
          <a:prstGeom prst="line">
            <a:avLst/>
          </a:prstGeom>
          <a:ln w="12700">
            <a:solidFill>
              <a:srgbClr val="4D9E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4602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46E1B-351A-B3C4-CB46-26760FECED2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1CF3C9-4248-0257-C7E4-175427C0C847}"/>
              </a:ext>
            </a:extLst>
          </p:cNvPr>
          <p:cNvSpPr>
            <a:spLocks noGrp="1"/>
          </p:cNvSpPr>
          <p:nvPr>
            <p:ph type="sldNum" sz="quarter" idx="12"/>
          </p:nvPr>
        </p:nvSpPr>
        <p:spPr/>
        <p:txBody>
          <a:bodyPr/>
          <a:lstStyle/>
          <a:p>
            <a:fld id="{8F0AB5D1-9059-428D-ACFC-BA1258997AE0}" type="slidenum">
              <a:rPr lang="en-US" smtClean="0"/>
              <a:pPr/>
              <a:t>24</a:t>
            </a:fld>
            <a:endParaRPr lang="en-US" dirty="0"/>
          </a:p>
        </p:txBody>
      </p:sp>
      <p:sp>
        <p:nvSpPr>
          <p:cNvPr id="2" name="Title 1">
            <a:extLst>
              <a:ext uri="{FF2B5EF4-FFF2-40B4-BE49-F238E27FC236}">
                <a16:creationId xmlns:a16="http://schemas.microsoft.com/office/drawing/2014/main" id="{E04374B5-9371-C944-1F83-573EDE6EEE5D}"/>
              </a:ext>
            </a:extLst>
          </p:cNvPr>
          <p:cNvSpPr>
            <a:spLocks noGrp="1"/>
          </p:cNvSpPr>
          <p:nvPr>
            <p:ph type="title" idx="4294967295"/>
          </p:nvPr>
        </p:nvSpPr>
        <p:spPr>
          <a:xfrm>
            <a:off x="1066770" y="610912"/>
            <a:ext cx="10888663" cy="1057275"/>
          </a:xfrm>
        </p:spPr>
        <p:txBody>
          <a:bodyPr>
            <a:normAutofit fontScale="90000"/>
          </a:bodyPr>
          <a:lstStyle/>
          <a:p>
            <a:r>
              <a:rPr lang="en-US" dirty="0"/>
              <a:t>Bring it all together, where can you partner? </a:t>
            </a:r>
          </a:p>
        </p:txBody>
      </p:sp>
      <p:sp>
        <p:nvSpPr>
          <p:cNvPr id="8" name="Content Placeholder 7">
            <a:extLst>
              <a:ext uri="{FF2B5EF4-FFF2-40B4-BE49-F238E27FC236}">
                <a16:creationId xmlns:a16="http://schemas.microsoft.com/office/drawing/2014/main" id="{99FFC17B-EDF0-0F0C-9D91-FD12AD53B699}"/>
              </a:ext>
            </a:extLst>
          </p:cNvPr>
          <p:cNvSpPr>
            <a:spLocks noGrp="1"/>
          </p:cNvSpPr>
          <p:nvPr>
            <p:ph idx="4294967295"/>
          </p:nvPr>
        </p:nvSpPr>
        <p:spPr>
          <a:xfrm>
            <a:off x="1202636" y="1668186"/>
            <a:ext cx="9539256" cy="4829143"/>
          </a:xfrm>
        </p:spPr>
        <p:txBody>
          <a:bodyPr>
            <a:normAutofit fontScale="85000" lnSpcReduction="20000"/>
          </a:bodyPr>
          <a:lstStyle/>
          <a:p>
            <a:r>
              <a:rPr lang="en-US" dirty="0"/>
              <a:t>Behavioral Health &amp; Community connections</a:t>
            </a:r>
          </a:p>
          <a:p>
            <a:pPr lvl="1"/>
            <a:r>
              <a:rPr lang="en-US" dirty="0"/>
              <a:t>Make behavioral health referrals as needed</a:t>
            </a:r>
          </a:p>
          <a:p>
            <a:pPr lvl="1"/>
            <a:r>
              <a:rPr lang="en-US" dirty="0"/>
              <a:t>Use Kids Mental Health WA resources</a:t>
            </a:r>
          </a:p>
          <a:p>
            <a:pPr lvl="1"/>
            <a:r>
              <a:rPr lang="en-US" dirty="0"/>
              <a:t>Consider YYAHRT or your local 1580 team for extra support</a:t>
            </a:r>
          </a:p>
          <a:p>
            <a:r>
              <a:rPr lang="en-US" dirty="0"/>
              <a:t>Housing navigation &amp; educational supports</a:t>
            </a:r>
          </a:p>
          <a:p>
            <a:pPr lvl="1"/>
            <a:r>
              <a:rPr lang="en-US" dirty="0"/>
              <a:t>Contact the </a:t>
            </a:r>
            <a:r>
              <a:rPr lang="en-US" dirty="0">
                <a:hlinkClick r:id="rId3"/>
              </a:rPr>
              <a:t>McKinney-Vento Liaison </a:t>
            </a:r>
            <a:r>
              <a:rPr lang="en-US" dirty="0"/>
              <a:t>at their last school</a:t>
            </a:r>
          </a:p>
          <a:p>
            <a:pPr lvl="1"/>
            <a:r>
              <a:rPr lang="en-US" dirty="0"/>
              <a:t>Reach out to your local OHY provider and coordinated entry site</a:t>
            </a:r>
          </a:p>
          <a:p>
            <a:pPr lvl="1"/>
            <a:r>
              <a:rPr lang="en-US" dirty="0"/>
              <a:t>Explore flexible supports like YDHIP flex funding or contact a local Anchor Community Initiative (ACI) program</a:t>
            </a:r>
          </a:p>
          <a:p>
            <a:pPr lvl="1"/>
            <a:r>
              <a:rPr lang="en-US" dirty="0"/>
              <a:t>Look into housing programs such as LifePoint, Hutton Settlement, or education-based housing options</a:t>
            </a:r>
          </a:p>
          <a:p>
            <a:pPr lvl="1"/>
            <a:r>
              <a:rPr lang="en-US" dirty="0"/>
              <a:t>Ask if there are credit retrieval programs that offer housing support, like Washington State Academy, Job Corps, AmeriCorps or WELD</a:t>
            </a:r>
          </a:p>
          <a:p>
            <a:r>
              <a:rPr lang="en-US" dirty="0"/>
              <a:t>Special housing opportunities</a:t>
            </a:r>
          </a:p>
          <a:p>
            <a:pPr lvl="1"/>
            <a:r>
              <a:rPr lang="en-US" dirty="0"/>
              <a:t>If they’re 18-24 and recently completed treatment, consider House Bill 1929 referral (within 90 days)</a:t>
            </a:r>
          </a:p>
        </p:txBody>
      </p:sp>
      <p:cxnSp>
        <p:nvCxnSpPr>
          <p:cNvPr id="5" name="Straight Connector 4">
            <a:extLst>
              <a:ext uri="{FF2B5EF4-FFF2-40B4-BE49-F238E27FC236}">
                <a16:creationId xmlns:a16="http://schemas.microsoft.com/office/drawing/2014/main" id="{3C714DFE-9172-FE04-C3A8-D863967EB1DA}"/>
              </a:ext>
            </a:extLst>
          </p:cNvPr>
          <p:cNvCxnSpPr/>
          <p:nvPr/>
        </p:nvCxnSpPr>
        <p:spPr>
          <a:xfrm flipH="1">
            <a:off x="0" y="0"/>
            <a:ext cx="1202635" cy="2077278"/>
          </a:xfrm>
          <a:prstGeom prst="line">
            <a:avLst/>
          </a:prstGeom>
          <a:ln w="12700">
            <a:solidFill>
              <a:srgbClr val="4D9E4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62F0B3A-B5B1-B863-2725-63683418AF82}"/>
              </a:ext>
            </a:extLst>
          </p:cNvPr>
          <p:cNvCxnSpPr/>
          <p:nvPr/>
        </p:nvCxnSpPr>
        <p:spPr>
          <a:xfrm>
            <a:off x="9054548" y="1510748"/>
            <a:ext cx="3137452" cy="0"/>
          </a:xfrm>
          <a:prstGeom prst="line">
            <a:avLst/>
          </a:prstGeom>
          <a:ln w="12700">
            <a:solidFill>
              <a:srgbClr val="4D9E44"/>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2A1729E-5E45-C1B2-515B-93BF9AC7754E}"/>
              </a:ext>
            </a:extLst>
          </p:cNvPr>
          <p:cNvCxnSpPr>
            <a:cxnSpLocks/>
          </p:cNvCxnSpPr>
          <p:nvPr/>
        </p:nvCxnSpPr>
        <p:spPr>
          <a:xfrm flipH="1">
            <a:off x="10455564" y="0"/>
            <a:ext cx="1736436" cy="7084291"/>
          </a:xfrm>
          <a:prstGeom prst="line">
            <a:avLst/>
          </a:prstGeom>
          <a:ln w="12700">
            <a:solidFill>
              <a:srgbClr val="4D9E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446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AA8B96-99A4-0038-A518-250AC1984831}"/>
              </a:ext>
            </a:extLst>
          </p:cNvPr>
          <p:cNvSpPr>
            <a:spLocks noGrp="1"/>
          </p:cNvSpPr>
          <p:nvPr>
            <p:ph type="title"/>
          </p:nvPr>
        </p:nvSpPr>
        <p:spPr/>
        <p:txBody>
          <a:bodyPr/>
          <a:lstStyle/>
          <a:p>
            <a:r>
              <a:rPr lang="en-US" dirty="0"/>
              <a:t>Community Implementation</a:t>
            </a:r>
          </a:p>
        </p:txBody>
      </p:sp>
      <p:sp>
        <p:nvSpPr>
          <p:cNvPr id="4" name="Content Placeholder 3">
            <a:extLst>
              <a:ext uri="{FF2B5EF4-FFF2-40B4-BE49-F238E27FC236}">
                <a16:creationId xmlns:a16="http://schemas.microsoft.com/office/drawing/2014/main" id="{CD239BE8-C849-EAEF-9576-2152EFE37344}"/>
              </a:ext>
            </a:extLst>
          </p:cNvPr>
          <p:cNvSpPr>
            <a:spLocks noGrp="1"/>
          </p:cNvSpPr>
          <p:nvPr>
            <p:ph idx="1"/>
          </p:nvPr>
        </p:nvSpPr>
        <p:spPr/>
        <p:txBody>
          <a:bodyPr>
            <a:normAutofit fontScale="70000" lnSpcReduction="20000"/>
          </a:bodyPr>
          <a:lstStyle/>
          <a:p>
            <a:r>
              <a:rPr lang="en-US" dirty="0"/>
              <a:t>Community of Practice</a:t>
            </a:r>
          </a:p>
          <a:p>
            <a:pPr lvl="1"/>
            <a:r>
              <a:rPr lang="en-US" dirty="0">
                <a:hlinkClick r:id="rId3"/>
              </a:rPr>
              <a:t>By-name list </a:t>
            </a:r>
            <a:endParaRPr lang="en-US" dirty="0"/>
          </a:p>
          <a:p>
            <a:pPr lvl="2"/>
            <a:r>
              <a:rPr lang="en-US" dirty="0"/>
              <a:t>Does not need to include PHI</a:t>
            </a:r>
          </a:p>
          <a:p>
            <a:pPr lvl="2"/>
            <a:r>
              <a:rPr lang="en-US" dirty="0"/>
              <a:t>General Scenario Information </a:t>
            </a:r>
          </a:p>
          <a:p>
            <a:pPr lvl="1"/>
            <a:r>
              <a:rPr lang="en-US" dirty="0"/>
              <a:t>Create Office Hours</a:t>
            </a:r>
          </a:p>
          <a:p>
            <a:pPr lvl="2"/>
            <a:r>
              <a:rPr lang="en-US" dirty="0"/>
              <a:t>Example: YYAHRT </a:t>
            </a:r>
          </a:p>
          <a:p>
            <a:pPr lvl="1"/>
            <a:r>
              <a:rPr lang="en-US" dirty="0"/>
              <a:t>Seek Funding Opportunities</a:t>
            </a:r>
          </a:p>
          <a:p>
            <a:pPr lvl="2"/>
            <a:r>
              <a:rPr lang="en-US" dirty="0">
                <a:hlinkClick r:id="rId4"/>
              </a:rPr>
              <a:t>HCA Contracting Opportunities</a:t>
            </a:r>
            <a:endParaRPr lang="en-US" dirty="0"/>
          </a:p>
          <a:p>
            <a:pPr lvl="2"/>
            <a:r>
              <a:rPr lang="en-US" dirty="0">
                <a:hlinkClick r:id="rId5"/>
              </a:rPr>
              <a:t>Government Bid Opportunities</a:t>
            </a:r>
            <a:endParaRPr lang="en-US" dirty="0"/>
          </a:p>
          <a:p>
            <a:pPr lvl="2"/>
            <a:r>
              <a:rPr lang="en-US" dirty="0">
                <a:hlinkClick r:id="rId6"/>
              </a:rPr>
              <a:t>Grants.gov </a:t>
            </a:r>
            <a:endParaRPr lang="en-US" dirty="0"/>
          </a:p>
          <a:p>
            <a:r>
              <a:rPr lang="en-US" dirty="0"/>
              <a:t>Join a Workgroup or Coalition</a:t>
            </a:r>
          </a:p>
          <a:p>
            <a:pPr lvl="1"/>
            <a:r>
              <a:rPr lang="en-US" dirty="0"/>
              <a:t>Coalition for Affordable Housing Development</a:t>
            </a:r>
          </a:p>
          <a:p>
            <a:pPr lvl="1"/>
            <a:r>
              <a:rPr lang="en-US" dirty="0"/>
              <a:t>National Low Income Housing Coalition </a:t>
            </a:r>
          </a:p>
          <a:p>
            <a:pPr lvl="1"/>
            <a:r>
              <a:rPr lang="en-US" dirty="0"/>
              <a:t>Coalition for More Housing Choice </a:t>
            </a:r>
          </a:p>
          <a:p>
            <a:pPr lvl="1"/>
            <a:r>
              <a:rPr lang="en-US" dirty="0"/>
              <a:t>Connect with the local housing authority to find out about more community opportunities</a:t>
            </a:r>
          </a:p>
          <a:p>
            <a:pPr lvl="1"/>
            <a:r>
              <a:rPr lang="en-US" dirty="0"/>
              <a:t>OHY Prevention Workgroups</a:t>
            </a:r>
          </a:p>
          <a:p>
            <a:pPr lvl="1"/>
            <a:endParaRPr lang="en-US" dirty="0"/>
          </a:p>
        </p:txBody>
      </p:sp>
      <p:sp>
        <p:nvSpPr>
          <p:cNvPr id="2" name="Slide Number Placeholder 1">
            <a:extLst>
              <a:ext uri="{FF2B5EF4-FFF2-40B4-BE49-F238E27FC236}">
                <a16:creationId xmlns:a16="http://schemas.microsoft.com/office/drawing/2014/main" id="{517E9F31-B1A8-E242-587B-3932C54F7B8D}"/>
              </a:ext>
            </a:extLst>
          </p:cNvPr>
          <p:cNvSpPr>
            <a:spLocks noGrp="1"/>
          </p:cNvSpPr>
          <p:nvPr>
            <p:ph type="sldNum" sz="quarter" idx="12"/>
          </p:nvPr>
        </p:nvSpPr>
        <p:spPr/>
        <p:txBody>
          <a:bodyPr/>
          <a:lstStyle/>
          <a:p>
            <a:fld id="{8F0AB5D1-9059-428D-ACFC-BA1258997AE0}" type="slidenum">
              <a:rPr lang="en-US" smtClean="0"/>
              <a:pPr/>
              <a:t>25</a:t>
            </a:fld>
            <a:endParaRPr lang="en-US" dirty="0"/>
          </a:p>
        </p:txBody>
      </p:sp>
    </p:spTree>
    <p:extLst>
      <p:ext uri="{BB962C8B-B14F-4D97-AF65-F5344CB8AC3E}">
        <p14:creationId xmlns:p14="http://schemas.microsoft.com/office/powerpoint/2010/main" val="825630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FFB07-DDE9-D1AF-11E4-0C9FC47C4F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63242-6C60-5609-FA56-20864C3E9222}"/>
              </a:ext>
            </a:extLst>
          </p:cNvPr>
          <p:cNvSpPr>
            <a:spLocks noGrp="1"/>
          </p:cNvSpPr>
          <p:nvPr>
            <p:ph type="title"/>
          </p:nvPr>
        </p:nvSpPr>
        <p:spPr/>
        <p:txBody>
          <a:bodyPr/>
          <a:lstStyle/>
          <a:p>
            <a:r>
              <a:rPr lang="en-US" dirty="0"/>
              <a:t>Training Resources</a:t>
            </a:r>
          </a:p>
        </p:txBody>
      </p:sp>
      <p:sp>
        <p:nvSpPr>
          <p:cNvPr id="9" name="Content Placeholder 8">
            <a:extLst>
              <a:ext uri="{FF2B5EF4-FFF2-40B4-BE49-F238E27FC236}">
                <a16:creationId xmlns:a16="http://schemas.microsoft.com/office/drawing/2014/main" id="{A99C6B2A-CE8D-8A6E-36C5-881DFB44536E}"/>
              </a:ext>
            </a:extLst>
          </p:cNvPr>
          <p:cNvSpPr>
            <a:spLocks noGrp="1"/>
          </p:cNvSpPr>
          <p:nvPr>
            <p:ph idx="1"/>
          </p:nvPr>
        </p:nvSpPr>
        <p:spPr>
          <a:xfrm>
            <a:off x="838200" y="1746913"/>
            <a:ext cx="10515600" cy="4954137"/>
          </a:xfrm>
        </p:spPr>
        <p:txBody>
          <a:bodyPr>
            <a:normAutofit fontScale="25000" lnSpcReduction="20000"/>
          </a:bodyPr>
          <a:lstStyle/>
          <a:p>
            <a:r>
              <a:rPr lang="en-US" sz="5600" kern="100" dirty="0">
                <a:solidFill>
                  <a:srgbClr val="0000FF"/>
                </a:solidFill>
                <a:cs typeface="Times New Roman" panose="02020603050405020304" pitchFamily="18" charset="0"/>
                <a:hlinkClick r:id="rId3"/>
              </a:rPr>
              <a:t>Department of Commerce Training Hub</a:t>
            </a:r>
            <a:endParaRPr lang="en-US" sz="5600" kern="100" dirty="0">
              <a:solidFill>
                <a:srgbClr val="0000FF"/>
              </a:solidFill>
              <a:cs typeface="Times New Roman" panose="02020603050405020304" pitchFamily="18" charset="0"/>
            </a:endParaRPr>
          </a:p>
          <a:p>
            <a:pPr lvl="2"/>
            <a:r>
              <a:rPr lang="en-US" sz="4800" kern="100" dirty="0">
                <a:solidFill>
                  <a:srgbClr val="0000FF"/>
                </a:solidFill>
                <a:cs typeface="Times New Roman" panose="02020603050405020304" pitchFamily="18" charset="0"/>
                <a:hlinkClick r:id="rId4"/>
              </a:rPr>
              <a:t>Diversion</a:t>
            </a:r>
            <a:endParaRPr lang="en-US" sz="4800" kern="100" dirty="0">
              <a:solidFill>
                <a:srgbClr val="0000FF"/>
              </a:solidFill>
              <a:cs typeface="Times New Roman" panose="02020603050405020304" pitchFamily="18" charset="0"/>
            </a:endParaRPr>
          </a:p>
          <a:p>
            <a:pPr lvl="2"/>
            <a:r>
              <a:rPr lang="en-US" sz="4800" kern="100" dirty="0">
                <a:solidFill>
                  <a:srgbClr val="0000FF"/>
                </a:solidFill>
                <a:cs typeface="Times New Roman" panose="02020603050405020304" pitchFamily="18" charset="0"/>
                <a:hlinkClick r:id="rId5"/>
              </a:rPr>
              <a:t>Housing First</a:t>
            </a:r>
            <a:endParaRPr lang="en-US" sz="4800" kern="100" dirty="0">
              <a:solidFill>
                <a:srgbClr val="0000FF"/>
              </a:solidFill>
              <a:cs typeface="Times New Roman" panose="02020603050405020304" pitchFamily="18" charset="0"/>
            </a:endParaRPr>
          </a:p>
          <a:p>
            <a:pPr lvl="2"/>
            <a:r>
              <a:rPr lang="en-US" sz="4800" kern="100" dirty="0">
                <a:solidFill>
                  <a:srgbClr val="0000FF"/>
                </a:solidFill>
                <a:cs typeface="Times New Roman" panose="02020603050405020304" pitchFamily="18" charset="0"/>
                <a:hlinkClick r:id="rId6"/>
              </a:rPr>
              <a:t>Harm Reduction </a:t>
            </a:r>
            <a:endParaRPr lang="en-US" sz="4800" kern="100" dirty="0">
              <a:solidFill>
                <a:srgbClr val="0000FF"/>
              </a:solidFill>
              <a:cs typeface="Times New Roman" panose="02020603050405020304" pitchFamily="18" charset="0"/>
            </a:endParaRPr>
          </a:p>
          <a:p>
            <a:pPr lvl="2"/>
            <a:r>
              <a:rPr lang="en-US" sz="4800" kern="100" dirty="0">
                <a:solidFill>
                  <a:srgbClr val="0000FF"/>
                </a:solidFill>
                <a:cs typeface="Times New Roman" panose="02020603050405020304" pitchFamily="18" charset="0"/>
                <a:hlinkClick r:id="rId7"/>
              </a:rPr>
              <a:t>Homeless &amp; Housing Resource Center (HHRC)</a:t>
            </a:r>
            <a:endParaRPr lang="en-US" sz="4800" kern="100" dirty="0">
              <a:solidFill>
                <a:srgbClr val="0000FF"/>
              </a:solidFill>
              <a:cs typeface="Times New Roman" panose="02020603050405020304" pitchFamily="18" charset="0"/>
            </a:endParaRPr>
          </a:p>
          <a:p>
            <a:pPr lvl="1"/>
            <a:r>
              <a:rPr lang="en-US" sz="4800" kern="100" dirty="0">
                <a:solidFill>
                  <a:srgbClr val="0000FF"/>
                </a:solidFill>
                <a:cs typeface="Times New Roman" panose="02020603050405020304" pitchFamily="18" charset="0"/>
                <a:hlinkClick r:id="rId8">
                  <a:extLst>
                    <a:ext uri="{A12FA001-AC4F-418D-AE19-62706E023703}">
                      <ahyp:hlinkClr xmlns:ahyp="http://schemas.microsoft.com/office/drawing/2018/hyperlinkcolor" val="tx"/>
                    </a:ext>
                  </a:extLst>
                </a:hlinkClick>
              </a:rPr>
              <a:t>OHY Prevention Webinar Series</a:t>
            </a:r>
            <a:br>
              <a:rPr lang="en-US" sz="4800" kern="100" dirty="0">
                <a:solidFill>
                  <a:srgbClr val="0000FF"/>
                </a:solidFill>
                <a:cs typeface="Times New Roman" panose="02020603050405020304" pitchFamily="18" charset="0"/>
              </a:rPr>
            </a:br>
            <a:br>
              <a:rPr lang="en-US" sz="4800" kern="100" dirty="0">
                <a:solidFill>
                  <a:srgbClr val="0000FF"/>
                </a:solidFill>
                <a:cs typeface="Times New Roman" panose="02020603050405020304" pitchFamily="18" charset="0"/>
              </a:rPr>
            </a:br>
            <a:r>
              <a:rPr lang="en-US" sz="4800" dirty="0"/>
              <a:t>OHY, DCYF, and the Health Care Authority (HCA) developed a webinar series with co-presenters from various partner agencies to dive deep into prevention efforts throughout the state.  </a:t>
            </a:r>
            <a:endParaRPr lang="en-US" sz="4800" kern="100" dirty="0">
              <a:solidFill>
                <a:srgbClr val="0000FF"/>
              </a:solidFill>
              <a:cs typeface="Times New Roman" panose="02020603050405020304" pitchFamily="18" charset="0"/>
            </a:endParaRPr>
          </a:p>
          <a:p>
            <a:r>
              <a:rPr lang="en-US" sz="5600" kern="100" dirty="0">
                <a:solidFill>
                  <a:srgbClr val="0000FF"/>
                </a:solidFill>
                <a:cs typeface="Times New Roman" panose="02020603050405020304" pitchFamily="18" charset="0"/>
              </a:rPr>
              <a:t>Developmental Disabilities Administration</a:t>
            </a:r>
          </a:p>
          <a:p>
            <a:pPr lvl="1"/>
            <a:r>
              <a:rPr lang="en-US" sz="4800" kern="100" dirty="0">
                <a:solidFill>
                  <a:srgbClr val="0000FF"/>
                </a:solidFill>
                <a:cs typeface="Times New Roman" panose="02020603050405020304" pitchFamily="18" charset="0"/>
                <a:hlinkClick r:id="rId9"/>
              </a:rPr>
              <a:t>Person-Centered Planning</a:t>
            </a:r>
            <a:endParaRPr lang="en-US" sz="4800" kern="100" dirty="0">
              <a:solidFill>
                <a:srgbClr val="0000FF"/>
              </a:solidFill>
              <a:cs typeface="Times New Roman" panose="02020603050405020304" pitchFamily="18" charset="0"/>
            </a:endParaRPr>
          </a:p>
          <a:p>
            <a:pPr lvl="1"/>
            <a:r>
              <a:rPr lang="en-US" sz="4800" kern="100" dirty="0">
                <a:solidFill>
                  <a:srgbClr val="0000FF"/>
                </a:solidFill>
                <a:cs typeface="Times New Roman" panose="02020603050405020304" pitchFamily="18" charset="0"/>
                <a:hlinkClick r:id="rId10"/>
              </a:rPr>
              <a:t>Respite Care</a:t>
            </a:r>
            <a:endParaRPr lang="en-US" sz="4800" kern="100" dirty="0">
              <a:solidFill>
                <a:srgbClr val="0000FF"/>
              </a:solidFill>
              <a:cs typeface="Times New Roman" panose="02020603050405020304" pitchFamily="18" charset="0"/>
              <a:hlinkClick r:id="rId11"/>
            </a:endParaRPr>
          </a:p>
          <a:p>
            <a:pPr lvl="2"/>
            <a:r>
              <a:rPr lang="en-US" sz="4800" kern="100" dirty="0">
                <a:solidFill>
                  <a:srgbClr val="0000FF"/>
                </a:solidFill>
                <a:cs typeface="Times New Roman" panose="02020603050405020304" pitchFamily="18" charset="0"/>
                <a:hlinkClick r:id="rId11"/>
              </a:rPr>
              <a:t>Pathways to Respite</a:t>
            </a:r>
            <a:endParaRPr lang="en-US" sz="4800" kern="100" dirty="0">
              <a:solidFill>
                <a:srgbClr val="0000FF"/>
              </a:solidFill>
              <a:cs typeface="Times New Roman" panose="02020603050405020304" pitchFamily="18" charset="0"/>
            </a:endParaRPr>
          </a:p>
          <a:p>
            <a:pPr lvl="1"/>
            <a:r>
              <a:rPr lang="en-US" sz="4800" kern="100" dirty="0">
                <a:solidFill>
                  <a:srgbClr val="0000FF"/>
                </a:solidFill>
                <a:cs typeface="Times New Roman" panose="02020603050405020304" pitchFamily="18" charset="0"/>
              </a:rPr>
              <a:t>Home &amp; Community Waivers</a:t>
            </a:r>
          </a:p>
          <a:p>
            <a:r>
              <a:rPr lang="en-US" sz="5600" kern="100" dirty="0">
                <a:solidFill>
                  <a:srgbClr val="0000FF"/>
                </a:solidFill>
                <a:cs typeface="Times New Roman" panose="02020603050405020304" pitchFamily="18" charset="0"/>
                <a:hlinkClick r:id="rId12"/>
              </a:rPr>
              <a:t>SOAR Works, SAMHSA</a:t>
            </a:r>
            <a:endParaRPr lang="en-US" sz="5600" kern="100" dirty="0">
              <a:solidFill>
                <a:srgbClr val="0000FF"/>
              </a:solidFill>
              <a:cs typeface="Times New Roman" panose="02020603050405020304" pitchFamily="18" charset="0"/>
            </a:endParaRPr>
          </a:p>
          <a:p>
            <a:pPr lvl="1"/>
            <a:r>
              <a:rPr lang="en-US" sz="4800" dirty="0">
                <a:hlinkClick r:id="rId13"/>
              </a:rPr>
              <a:t>Child Curriculum</a:t>
            </a:r>
            <a:br>
              <a:rPr lang="en-US" sz="4800" dirty="0"/>
            </a:br>
            <a:r>
              <a:rPr lang="en-US" sz="4800" dirty="0"/>
              <a:t>This course trains case workers to assist children (under age 18) who are experiencing or at risk of homelessness and have a serious mental illness, medical impairment, and/or a co-occurring substance use disorder to apply for Supplemental Security Income (SSI), a Social Security Administration (SSA) disability benefit program.</a:t>
            </a:r>
          </a:p>
          <a:p>
            <a:pPr lvl="2"/>
            <a:r>
              <a:rPr lang="en-US" sz="4400" dirty="0">
                <a:hlinkClick r:id="rId14"/>
              </a:rPr>
              <a:t>Contact Information</a:t>
            </a:r>
            <a:endParaRPr lang="en-US" sz="4400" dirty="0"/>
          </a:p>
          <a:p>
            <a:r>
              <a:rPr lang="en-US" sz="5600" kern="100" dirty="0">
                <a:solidFill>
                  <a:srgbClr val="0000FF"/>
                </a:solidFill>
                <a:cs typeface="Times New Roman" panose="02020603050405020304" pitchFamily="18" charset="0"/>
              </a:rPr>
              <a:t>Building Changes</a:t>
            </a:r>
          </a:p>
          <a:p>
            <a:pPr lvl="1"/>
            <a:r>
              <a:rPr lang="en-US" sz="4800" dirty="0">
                <a:hlinkClick r:id="rId15"/>
              </a:rPr>
              <a:t>Educational Rights of Students Who Are Considered Homeless </a:t>
            </a:r>
            <a:endParaRPr lang="en-US" sz="4800" dirty="0"/>
          </a:p>
          <a:p>
            <a:pPr lvl="1"/>
            <a:r>
              <a:rPr lang="en-US" sz="4800" kern="100" dirty="0">
                <a:solidFill>
                  <a:srgbClr val="0000FF"/>
                </a:solidFill>
                <a:cs typeface="Times New Roman" panose="02020603050405020304" pitchFamily="18" charset="0"/>
                <a:hlinkClick r:id="rId16"/>
              </a:rPr>
              <a:t>Intensive Diversion Training</a:t>
            </a:r>
            <a:endParaRPr lang="en-US" sz="4800" kern="100" dirty="0">
              <a:solidFill>
                <a:srgbClr val="0000FF"/>
              </a:solidFill>
              <a:cs typeface="Times New Roman" panose="02020603050405020304" pitchFamily="18" charset="0"/>
            </a:endParaRPr>
          </a:p>
          <a:p>
            <a:pPr lvl="1"/>
            <a:r>
              <a:rPr lang="en-US" sz="4800" dirty="0">
                <a:hlinkClick r:id="rId17"/>
              </a:rPr>
              <a:t>Youth Diversion Infrastructure Project (YDIP) and the Homelessness Prevention &amp; Diversion Fund (HPDF) Training</a:t>
            </a:r>
            <a:endParaRPr lang="en-US" sz="4800" dirty="0"/>
          </a:p>
          <a:p>
            <a:r>
              <a:rPr lang="en-US" sz="5600" kern="100" dirty="0">
                <a:solidFill>
                  <a:srgbClr val="0000FF"/>
                </a:solidFill>
                <a:cs typeface="Times New Roman" panose="02020603050405020304" pitchFamily="18" charset="0"/>
                <a:hlinkClick r:id="rId18">
                  <a:extLst>
                    <a:ext uri="{A12FA001-AC4F-418D-AE19-62706E023703}">
                      <ahyp:hlinkClr xmlns:ahyp="http://schemas.microsoft.com/office/drawing/2018/hyperlinkcolor" val="tx"/>
                    </a:ext>
                  </a:extLst>
                </a:hlinkClick>
              </a:rPr>
              <a:t>The Mockingbird Society</a:t>
            </a:r>
            <a:endParaRPr lang="en-US" sz="5600" kern="100" dirty="0">
              <a:solidFill>
                <a:srgbClr val="0000FF"/>
              </a:solidFill>
              <a:cs typeface="Times New Roman" panose="02020603050405020304" pitchFamily="18" charset="0"/>
              <a:hlinkClick r:id="rId19">
                <a:extLst>
                  <a:ext uri="{A12FA001-AC4F-418D-AE19-62706E023703}">
                    <ahyp:hlinkClr xmlns:ahyp="http://schemas.microsoft.com/office/drawing/2018/hyperlinkcolor" val="tx"/>
                  </a:ext>
                </a:extLst>
              </a:hlinkClick>
            </a:endParaRPr>
          </a:p>
          <a:p>
            <a:r>
              <a:rPr lang="en-US" sz="5600" kern="100" dirty="0">
                <a:solidFill>
                  <a:srgbClr val="0000FF"/>
                </a:solidFill>
                <a:cs typeface="Times New Roman" panose="02020603050405020304" pitchFamily="18" charset="0"/>
                <a:hlinkClick r:id="rId19">
                  <a:extLst>
                    <a:ext uri="{A12FA001-AC4F-418D-AE19-62706E023703}">
                      <ahyp:hlinkClr xmlns:ahyp="http://schemas.microsoft.com/office/drawing/2018/hyperlinkcolor" val="tx"/>
                    </a:ext>
                  </a:extLst>
                </a:hlinkClick>
              </a:rPr>
              <a:t>The Bridge Coalition</a:t>
            </a:r>
            <a:r>
              <a:rPr lang="en-US" sz="5600" kern="100" dirty="0">
                <a:solidFill>
                  <a:srgbClr val="0000FF"/>
                </a:solidFill>
                <a:cs typeface="Times New Roman" panose="02020603050405020304" pitchFamily="18" charset="0"/>
              </a:rPr>
              <a:t>, </a:t>
            </a:r>
            <a:r>
              <a:rPr lang="en-US" sz="5600" kern="100" dirty="0">
                <a:solidFill>
                  <a:srgbClr val="0000FF"/>
                </a:solidFill>
                <a:cs typeface="Times New Roman" panose="02020603050405020304" pitchFamily="18" charset="0"/>
                <a:hlinkClick r:id="rId20">
                  <a:extLst>
                    <a:ext uri="{A12FA001-AC4F-418D-AE19-62706E023703}">
                      <ahyp:hlinkClr xmlns:ahyp="http://schemas.microsoft.com/office/drawing/2018/hyperlinkcolor" val="tx"/>
                    </a:ext>
                  </a:extLst>
                </a:hlinkClick>
              </a:rPr>
              <a:t>NorthStar Advocates</a:t>
            </a:r>
            <a:endParaRPr lang="en-US" sz="5600" kern="100" dirty="0">
              <a:solidFill>
                <a:srgbClr val="0000FF"/>
              </a:solidFill>
              <a:cs typeface="Times New Roman" panose="02020603050405020304" pitchFamily="18" charset="0"/>
            </a:endParaRPr>
          </a:p>
          <a:p>
            <a:pPr marL="457200" lvl="1" indent="0">
              <a:buNone/>
            </a:pPr>
            <a:endParaRPr lang="en-US" sz="2000" kern="100" dirty="0">
              <a:solidFill>
                <a:srgbClr val="0000FF"/>
              </a:solidFill>
              <a:latin typeface="Aptos" panose="020B0004020202020204" pitchFamily="34" charset="0"/>
              <a:cs typeface="Times New Roman" panose="02020603050405020304" pitchFamily="18" charset="0"/>
            </a:endParaRPr>
          </a:p>
          <a:p>
            <a:pPr marL="457200" lvl="1" indent="0">
              <a:buNone/>
            </a:pPr>
            <a:endParaRPr lang="en-US" sz="2000" kern="100" dirty="0">
              <a:solidFill>
                <a:srgbClr val="0000FF"/>
              </a:solidFill>
              <a:latin typeface="Aptos" panose="020B000402020202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C08449A3-9D74-9440-963E-C21BF282DF66}"/>
              </a:ext>
            </a:extLst>
          </p:cNvPr>
          <p:cNvGrpSpPr/>
          <p:nvPr/>
        </p:nvGrpSpPr>
        <p:grpSpPr>
          <a:xfrm>
            <a:off x="-99392" y="0"/>
            <a:ext cx="2345635" cy="1520687"/>
            <a:chOff x="0" y="0"/>
            <a:chExt cx="2345635" cy="1520687"/>
          </a:xfrm>
        </p:grpSpPr>
        <p:cxnSp>
          <p:nvCxnSpPr>
            <p:cNvPr id="5" name="Straight Connector 4">
              <a:extLst>
                <a:ext uri="{FF2B5EF4-FFF2-40B4-BE49-F238E27FC236}">
                  <a16:creationId xmlns:a16="http://schemas.microsoft.com/office/drawing/2014/main" id="{FAAA75DB-F856-F66F-C753-4813D63BDDF3}"/>
                </a:ext>
              </a:extLst>
            </p:cNvPr>
            <p:cNvCxnSpPr/>
            <p:nvPr/>
          </p:nvCxnSpPr>
          <p:spPr>
            <a:xfrm flipH="1">
              <a:off x="0" y="0"/>
              <a:ext cx="1292087" cy="1520687"/>
            </a:xfrm>
            <a:prstGeom prst="line">
              <a:avLst/>
            </a:prstGeom>
            <a:ln w="12700">
              <a:solidFill>
                <a:srgbClr val="FFA4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A9A7E95-62F5-73BE-64A5-B5C5F021EE69}"/>
                </a:ext>
              </a:extLst>
            </p:cNvPr>
            <p:cNvCxnSpPr/>
            <p:nvPr/>
          </p:nvCxnSpPr>
          <p:spPr>
            <a:xfrm flipV="1">
              <a:off x="0" y="0"/>
              <a:ext cx="2345635" cy="1222513"/>
            </a:xfrm>
            <a:prstGeom prst="line">
              <a:avLst/>
            </a:prstGeom>
            <a:ln w="12700">
              <a:solidFill>
                <a:srgbClr val="FFA4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96338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387C6"/>
        </a:solid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775A4D93-C34F-A50A-E5FB-8E217D997F22}"/>
              </a:ext>
            </a:extLst>
          </p:cNvPr>
          <p:cNvSpPr txBox="1">
            <a:spLocks/>
          </p:cNvSpPr>
          <p:nvPr/>
        </p:nvSpPr>
        <p:spPr>
          <a:xfrm>
            <a:off x="5916789" y="4060025"/>
            <a:ext cx="5755487" cy="1161535"/>
          </a:xfrm>
          <a:prstGeom prst="rect">
            <a:avLst/>
          </a:prstGeom>
        </p:spPr>
        <p:txBody>
          <a:bodyPr vert="horz" lIns="91440" tIns="45720" rIns="91440" bIns="45720" rtlCol="0" anchor="t">
            <a:normAutofit/>
          </a:bodyPr>
          <a:lstStyle>
            <a:lvl1pPr marL="274306" indent="-274306" algn="l" defTabSz="914354" rtl="0" eaLnBrk="1" latinLnBrk="0" hangingPunct="1">
              <a:lnSpc>
                <a:spcPct val="90000"/>
              </a:lnSpc>
              <a:spcBef>
                <a:spcPts val="1000"/>
              </a:spcBef>
              <a:buSzPct val="90000"/>
              <a:buFontTx/>
              <a:buBlip>
                <a:blip r:embed="rId3"/>
              </a:buBlip>
              <a:defRPr sz="2400" kern="1200">
                <a:solidFill>
                  <a:schemeClr val="bg1"/>
                </a:solidFill>
                <a:latin typeface="+mn-lt"/>
                <a:ea typeface="+mn-ea"/>
                <a:cs typeface="+mn-cs"/>
              </a:defRPr>
            </a:lvl1pPr>
            <a:lvl2pPr marL="731484" indent="-274306" algn="l" defTabSz="914354" rtl="0" eaLnBrk="1" latinLnBrk="0" hangingPunct="1">
              <a:lnSpc>
                <a:spcPct val="90000"/>
              </a:lnSpc>
              <a:spcBef>
                <a:spcPts val="500"/>
              </a:spcBef>
              <a:buSzPct val="80000"/>
              <a:buFontTx/>
              <a:buBlip>
                <a:blip r:embed="rId4"/>
              </a:buBlip>
              <a:defRPr sz="2000" kern="1200">
                <a:solidFill>
                  <a:schemeClr val="bg1"/>
                </a:solidFill>
                <a:latin typeface="+mn-lt"/>
                <a:ea typeface="+mn-ea"/>
                <a:cs typeface="+mn-cs"/>
              </a:defRPr>
            </a:lvl2pPr>
            <a:lvl3pPr marL="1142942" indent="-228589" algn="l" defTabSz="914354" rtl="0" eaLnBrk="1" latinLnBrk="0" hangingPunct="1">
              <a:lnSpc>
                <a:spcPct val="90000"/>
              </a:lnSpc>
              <a:spcBef>
                <a:spcPts val="500"/>
              </a:spcBef>
              <a:buSzPct val="90000"/>
              <a:buFontTx/>
              <a:buBlip>
                <a:blip r:embed="rId5"/>
              </a:buBlip>
              <a:defRPr sz="1800" kern="1200">
                <a:solidFill>
                  <a:schemeClr val="bg1"/>
                </a:solidFill>
                <a:latin typeface="+mn-lt"/>
                <a:ea typeface="+mn-ea"/>
                <a:cs typeface="+mn-cs"/>
              </a:defRPr>
            </a:lvl3pPr>
            <a:lvl4pPr marL="1645838" indent="-274306" algn="l" defTabSz="914354" rtl="0" eaLnBrk="1" latinLnBrk="0" hangingPunct="1">
              <a:lnSpc>
                <a:spcPct val="90000"/>
              </a:lnSpc>
              <a:spcBef>
                <a:spcPts val="500"/>
              </a:spcBef>
              <a:buClr>
                <a:schemeClr val="accent2"/>
              </a:buClr>
              <a:buSzPct val="90000"/>
              <a:buFontTx/>
              <a:buBlip>
                <a:blip r:embed="rId6"/>
              </a:buBlip>
              <a:defRPr sz="1600" kern="1200">
                <a:solidFill>
                  <a:schemeClr val="bg1"/>
                </a:solidFill>
                <a:latin typeface="+mn-lt"/>
                <a:ea typeface="+mn-ea"/>
                <a:cs typeface="+mn-cs"/>
              </a:defRPr>
            </a:lvl4pPr>
            <a:lvl5pPr marL="2011580" indent="-182870" algn="l" defTabSz="914354"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cs typeface="Segoe UI"/>
                <a:hlinkClick r:id="rId7">
                  <a:extLst>
                    <a:ext uri="{A12FA001-AC4F-418D-AE19-62706E023703}">
                      <ahyp:hlinkClr xmlns:ahyp="http://schemas.microsoft.com/office/drawing/2018/hyperlinkcolor" val="tx"/>
                    </a:ext>
                  </a:extLst>
                </a:hlinkClick>
              </a:rPr>
              <a:t>Prenatal-25 Behavioral Health program/services quick reference guide</a:t>
            </a:r>
            <a:endParaRPr lang="en-US" sz="2000" dirty="0"/>
          </a:p>
        </p:txBody>
      </p:sp>
      <p:sp>
        <p:nvSpPr>
          <p:cNvPr id="6" name="Title 5">
            <a:extLst>
              <a:ext uri="{FF2B5EF4-FFF2-40B4-BE49-F238E27FC236}">
                <a16:creationId xmlns:a16="http://schemas.microsoft.com/office/drawing/2014/main" id="{D576241C-B3CB-6F68-466A-20363713D468}"/>
              </a:ext>
            </a:extLst>
          </p:cNvPr>
          <p:cNvSpPr>
            <a:spLocks noGrp="1"/>
          </p:cNvSpPr>
          <p:nvPr>
            <p:ph type="ctrTitle"/>
          </p:nvPr>
        </p:nvSpPr>
        <p:spPr>
          <a:xfrm>
            <a:off x="6704748" y="506520"/>
            <a:ext cx="4179570" cy="3457971"/>
          </a:xfrm>
        </p:spPr>
        <p:txBody>
          <a:bodyPr/>
          <a:lstStyle/>
          <a:p>
            <a:pPr algn="ctr"/>
            <a:r>
              <a:rPr lang="en-US" dirty="0"/>
              <a:t>Q&amp;A</a:t>
            </a:r>
          </a:p>
        </p:txBody>
      </p:sp>
    </p:spTree>
    <p:extLst>
      <p:ext uri="{BB962C8B-B14F-4D97-AF65-F5344CB8AC3E}">
        <p14:creationId xmlns:p14="http://schemas.microsoft.com/office/powerpoint/2010/main" val="334696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D4D79-B6E5-9D57-106C-4474A0771775}"/>
              </a:ext>
            </a:extLst>
          </p:cNvPr>
          <p:cNvSpPr>
            <a:spLocks noGrp="1"/>
          </p:cNvSpPr>
          <p:nvPr>
            <p:ph type="title" idx="4294967295"/>
          </p:nvPr>
        </p:nvSpPr>
        <p:spPr>
          <a:xfrm>
            <a:off x="1202634" y="685799"/>
            <a:ext cx="10515600" cy="1004888"/>
          </a:xfrm>
        </p:spPr>
        <p:txBody>
          <a:bodyPr>
            <a:normAutofit fontScale="90000"/>
          </a:bodyPr>
          <a:lstStyle/>
          <a:p>
            <a:r>
              <a:rPr lang="en-US" dirty="0"/>
              <a:t>Who are we talking about &amp; where are they coming from?</a:t>
            </a:r>
          </a:p>
        </p:txBody>
      </p:sp>
      <p:sp>
        <p:nvSpPr>
          <p:cNvPr id="3" name="Content Placeholder 2">
            <a:extLst>
              <a:ext uri="{FF2B5EF4-FFF2-40B4-BE49-F238E27FC236}">
                <a16:creationId xmlns:a16="http://schemas.microsoft.com/office/drawing/2014/main" id="{898BB92B-5B43-69C5-800E-DE4AC5745C10}"/>
              </a:ext>
            </a:extLst>
          </p:cNvPr>
          <p:cNvSpPr>
            <a:spLocks noGrp="1"/>
          </p:cNvSpPr>
          <p:nvPr>
            <p:ph idx="4294967295"/>
          </p:nvPr>
        </p:nvSpPr>
        <p:spPr>
          <a:xfrm>
            <a:off x="1202634" y="1863449"/>
            <a:ext cx="10515600" cy="4232275"/>
          </a:xfrm>
        </p:spPr>
        <p:txBody>
          <a:bodyPr>
            <a:normAutofit fontScale="70000" lnSpcReduction="20000"/>
          </a:bodyPr>
          <a:lstStyle/>
          <a:p>
            <a:r>
              <a:rPr lang="en-US" dirty="0"/>
              <a:t>YYA Homelessness</a:t>
            </a:r>
          </a:p>
          <a:p>
            <a:pPr lvl="1"/>
            <a:r>
              <a:rPr lang="en-US" dirty="0"/>
              <a:t>Literal Homelessness</a:t>
            </a:r>
          </a:p>
          <a:p>
            <a:pPr lvl="1"/>
            <a:r>
              <a:rPr lang="en-US" dirty="0"/>
              <a:t>Unaccompanied </a:t>
            </a:r>
          </a:p>
          <a:p>
            <a:pPr lvl="1"/>
            <a:r>
              <a:rPr lang="en-US" dirty="0"/>
              <a:t>Couch Surfing</a:t>
            </a:r>
          </a:p>
          <a:p>
            <a:pPr lvl="1"/>
            <a:r>
              <a:rPr lang="en-US" dirty="0"/>
              <a:t>Doubling Up</a:t>
            </a:r>
          </a:p>
          <a:p>
            <a:r>
              <a:rPr lang="en-US" dirty="0"/>
              <a:t>Systems of Care Include:</a:t>
            </a:r>
          </a:p>
          <a:p>
            <a:pPr lvl="1"/>
            <a:r>
              <a:rPr lang="en-US" dirty="0"/>
              <a:t>DCYF—Child Welfare, Protection Services, Juvenile Rehabilitation, </a:t>
            </a:r>
            <a:br>
              <a:rPr lang="en-US" dirty="0"/>
            </a:br>
            <a:r>
              <a:rPr lang="en-US" dirty="0"/>
              <a:t>Reunification Services &amp; Foster Care </a:t>
            </a:r>
          </a:p>
          <a:p>
            <a:pPr lvl="1"/>
            <a:r>
              <a:rPr lang="en-US" b="1" dirty="0"/>
              <a:t>HCA</a:t>
            </a:r>
            <a:r>
              <a:rPr lang="en-US" dirty="0"/>
              <a:t> —</a:t>
            </a:r>
            <a:r>
              <a:rPr lang="en-US" b="1" dirty="0"/>
              <a:t>Behavioral Health Care Systems</a:t>
            </a:r>
          </a:p>
          <a:p>
            <a:pPr lvl="1"/>
            <a:r>
              <a:rPr lang="en-US" dirty="0"/>
              <a:t>DSHS— DDCS</a:t>
            </a:r>
          </a:p>
          <a:p>
            <a:pPr lvl="1"/>
            <a:r>
              <a:rPr lang="en-US" dirty="0"/>
              <a:t>Criminal Justice Systems </a:t>
            </a:r>
          </a:p>
          <a:p>
            <a:r>
              <a:rPr lang="en-US" dirty="0"/>
              <a:t>Vulnerabilities</a:t>
            </a:r>
          </a:p>
          <a:p>
            <a:pPr lvl="1"/>
            <a:r>
              <a:rPr lang="en-US" dirty="0"/>
              <a:t>Behavioral Health needs</a:t>
            </a:r>
          </a:p>
          <a:p>
            <a:pPr lvl="1"/>
            <a:r>
              <a:rPr lang="en-US" dirty="0"/>
              <a:t>Family Conflict</a:t>
            </a:r>
          </a:p>
          <a:p>
            <a:pPr lvl="1"/>
            <a:r>
              <a:rPr lang="en-US" dirty="0"/>
              <a:t>Poverty &amp; Housing Crisis  </a:t>
            </a:r>
          </a:p>
          <a:p>
            <a:pPr lvl="1"/>
            <a:r>
              <a:rPr lang="en-US" dirty="0"/>
              <a:t>Immigration Status </a:t>
            </a:r>
          </a:p>
        </p:txBody>
      </p:sp>
      <p:grpSp>
        <p:nvGrpSpPr>
          <p:cNvPr id="12" name="Group 11">
            <a:extLst>
              <a:ext uri="{FF2B5EF4-FFF2-40B4-BE49-F238E27FC236}">
                <a16:creationId xmlns:a16="http://schemas.microsoft.com/office/drawing/2014/main" id="{0154FCCF-2513-C82D-4A4A-C6A4FE3BE205}"/>
              </a:ext>
            </a:extLst>
          </p:cNvPr>
          <p:cNvGrpSpPr/>
          <p:nvPr/>
        </p:nvGrpSpPr>
        <p:grpSpPr>
          <a:xfrm>
            <a:off x="-99392" y="0"/>
            <a:ext cx="2345635" cy="1520687"/>
            <a:chOff x="0" y="0"/>
            <a:chExt cx="2345635" cy="1520687"/>
          </a:xfrm>
        </p:grpSpPr>
        <p:cxnSp>
          <p:nvCxnSpPr>
            <p:cNvPr id="13" name="Straight Connector 12">
              <a:extLst>
                <a:ext uri="{FF2B5EF4-FFF2-40B4-BE49-F238E27FC236}">
                  <a16:creationId xmlns:a16="http://schemas.microsoft.com/office/drawing/2014/main" id="{149DEA1A-7AB4-034B-F375-97B3B0C37299}"/>
                </a:ext>
              </a:extLst>
            </p:cNvPr>
            <p:cNvCxnSpPr/>
            <p:nvPr/>
          </p:nvCxnSpPr>
          <p:spPr>
            <a:xfrm flipH="1">
              <a:off x="0" y="0"/>
              <a:ext cx="1292087" cy="152068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4AEAA06-7811-CC7E-C3F6-7BFDA61ED450}"/>
                </a:ext>
              </a:extLst>
            </p:cNvPr>
            <p:cNvCxnSpPr/>
            <p:nvPr/>
          </p:nvCxnSpPr>
          <p:spPr>
            <a:xfrm flipV="1">
              <a:off x="0" y="0"/>
              <a:ext cx="2345635" cy="122251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85868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19125" y="1831723"/>
            <a:ext cx="4721225" cy="4254500"/>
          </a:xfrm>
        </p:spPr>
        <p:txBody>
          <a:bodyPr>
            <a:normAutofit lnSpcReduction="10000"/>
          </a:bodyPr>
          <a:lstStyle/>
          <a:p>
            <a:r>
              <a:rPr lang="en-US" sz="2000" dirty="0">
                <a:latin typeface="Segoe UI" panose="020B0502040204020203" pitchFamily="34" charset="0"/>
                <a:cs typeface="Segoe UI" panose="020B0502040204020203" pitchFamily="34" charset="0"/>
              </a:rPr>
              <a:t>Behavioral Health includes </a:t>
            </a:r>
          </a:p>
          <a:p>
            <a:pPr lvl="1"/>
            <a:r>
              <a:rPr lang="en-US" sz="2000" dirty="0">
                <a:latin typeface="Segoe UI" panose="020B0502040204020203" pitchFamily="34" charset="0"/>
                <a:cs typeface="Segoe UI" panose="020B0502040204020203" pitchFamily="34" charset="0"/>
              </a:rPr>
              <a:t>Emotions and behaviors that affect your overall wellbeing </a:t>
            </a:r>
          </a:p>
          <a:p>
            <a:pPr lvl="1"/>
            <a:r>
              <a:rPr lang="en-US" sz="2000" dirty="0">
                <a:latin typeface="Segoe UI" panose="020B0502040204020203" pitchFamily="34" charset="0"/>
                <a:cs typeface="Segoe UI" panose="020B0502040204020203" pitchFamily="34" charset="0"/>
              </a:rPr>
              <a:t>Certain patterns of thinking and feeling can fuel unhealthy habits and behaviors</a:t>
            </a:r>
          </a:p>
          <a:p>
            <a:pPr lvl="1"/>
            <a:r>
              <a:rPr lang="en-US" sz="2000" dirty="0">
                <a:latin typeface="Segoe UI" panose="020B0502040204020203" pitchFamily="34" charset="0"/>
                <a:cs typeface="Segoe UI" panose="020B0502040204020203" pitchFamily="34" charset="0"/>
                <a:hlinkClick r:id="rId3"/>
              </a:rPr>
              <a:t>Behavioral Health Equity</a:t>
            </a:r>
            <a:endParaRPr lang="en-US" sz="2000" dirty="0">
              <a:latin typeface="Segoe UI" panose="020B0502040204020203" pitchFamily="34" charset="0"/>
              <a:cs typeface="Segoe UI" panose="020B0502040204020203" pitchFamily="34" charset="0"/>
            </a:endParaRPr>
          </a:p>
          <a:p>
            <a:r>
              <a:rPr lang="en-US" sz="2000" dirty="0">
                <a:latin typeface="Segoe UI" panose="020B0502040204020203" pitchFamily="34" charset="0"/>
                <a:cs typeface="Segoe UI" panose="020B0502040204020203" pitchFamily="34" charset="0"/>
              </a:rPr>
              <a:t>It can impacts all dimensions of our lives </a:t>
            </a:r>
          </a:p>
          <a:p>
            <a:r>
              <a:rPr lang="en-US" sz="2000" dirty="0">
                <a:latin typeface="Segoe UI" panose="020B0502040204020203" pitchFamily="34" charset="0"/>
                <a:cs typeface="Segoe UI" panose="020B0502040204020203" pitchFamily="34" charset="0"/>
              </a:rPr>
              <a:t>Recovery is a process of change through which individuals improve their health and wellness, live self-directed lives, and strive to reach their full potential.</a:t>
            </a:r>
            <a:br>
              <a:rPr lang="en-US" sz="1400" dirty="0"/>
            </a:br>
            <a:endParaRPr lang="en-US" sz="2000" dirty="0">
              <a:latin typeface="Segoe UI" panose="020B0502040204020203" pitchFamily="34" charset="0"/>
              <a:cs typeface="Segoe UI" panose="020B0502040204020203" pitchFamily="34" charset="0"/>
            </a:endParaRPr>
          </a:p>
          <a:p>
            <a:endParaRPr lang="en-US" sz="2000" dirty="0">
              <a:latin typeface="Segoe UI" panose="020B0502040204020203" pitchFamily="34" charset="0"/>
              <a:cs typeface="Segoe UI" panose="020B0502040204020203" pitchFamily="34" charset="0"/>
            </a:endParaRPr>
          </a:p>
          <a:p>
            <a:pPr marL="0" indent="0">
              <a:buNone/>
            </a:pPr>
            <a:endParaRPr lang="en-US" sz="2000" dirty="0">
              <a:latin typeface="Segoe UI" panose="020B0502040204020203" pitchFamily="34" charset="0"/>
              <a:cs typeface="Segoe UI" panose="020B0502040204020203" pitchFamily="34" charset="0"/>
            </a:endParaRPr>
          </a:p>
        </p:txBody>
      </p:sp>
      <p:sp>
        <p:nvSpPr>
          <p:cNvPr id="4" name="Rectangle 3">
            <a:extLst>
              <a:ext uri="{FF2B5EF4-FFF2-40B4-BE49-F238E27FC236}">
                <a16:creationId xmlns:a16="http://schemas.microsoft.com/office/drawing/2014/main" id="{4B9B31C0-B9E6-F054-C86B-E21AA4CA2477}"/>
              </a:ext>
            </a:extLst>
          </p:cNvPr>
          <p:cNvSpPr/>
          <p:nvPr/>
        </p:nvSpPr>
        <p:spPr>
          <a:xfrm>
            <a:off x="6096000" y="1379218"/>
            <a:ext cx="6096000" cy="5912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029C688-1D14-82AE-1F25-B420A52DAD2A}"/>
              </a:ext>
            </a:extLst>
          </p:cNvPr>
          <p:cNvPicPr>
            <a:picLocks noChangeAspect="1"/>
          </p:cNvPicPr>
          <p:nvPr/>
        </p:nvPicPr>
        <p:blipFill>
          <a:blip r:embed="rId4"/>
          <a:srcRect l="7613" r="6876" b="-2"/>
          <a:stretch/>
        </p:blipFill>
        <p:spPr>
          <a:xfrm>
            <a:off x="5791199" y="257472"/>
            <a:ext cx="5920352" cy="590246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1"/>
          <p:cNvSpPr>
            <a:spLocks noGrp="1"/>
          </p:cNvSpPr>
          <p:nvPr>
            <p:ph type="title" idx="4294967295"/>
          </p:nvPr>
        </p:nvSpPr>
        <p:spPr>
          <a:xfrm>
            <a:off x="619125" y="515960"/>
            <a:ext cx="5920352" cy="1057275"/>
          </a:xfrm>
        </p:spPr>
        <p:txBody>
          <a:bodyPr anchor="b">
            <a:normAutofit fontScale="90000"/>
          </a:bodyPr>
          <a:lstStyle/>
          <a:p>
            <a:r>
              <a:rPr lang="en-US" sz="4200" dirty="0"/>
              <a:t>What is Behavioral Health </a:t>
            </a:r>
          </a:p>
        </p:txBody>
      </p:sp>
    </p:spTree>
    <p:extLst>
      <p:ext uri="{BB962C8B-B14F-4D97-AF65-F5344CB8AC3E}">
        <p14:creationId xmlns:p14="http://schemas.microsoft.com/office/powerpoint/2010/main" val="1321684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50627" y="578822"/>
            <a:ext cx="10888663" cy="1057275"/>
          </a:xfrm>
        </p:spPr>
        <p:txBody>
          <a:bodyPr/>
          <a:lstStyle/>
          <a:p>
            <a:r>
              <a:rPr lang="en-US" dirty="0"/>
              <a:t>Fundamentals of our work </a:t>
            </a:r>
          </a:p>
        </p:txBody>
      </p:sp>
      <p:sp>
        <p:nvSpPr>
          <p:cNvPr id="3" name="Content Placeholder 2"/>
          <p:cNvSpPr>
            <a:spLocks noGrp="1"/>
          </p:cNvSpPr>
          <p:nvPr>
            <p:ph idx="4294967295"/>
          </p:nvPr>
        </p:nvSpPr>
        <p:spPr>
          <a:xfrm>
            <a:off x="750627" y="1771034"/>
            <a:ext cx="10888663" cy="4254500"/>
          </a:xfrm>
        </p:spPr>
        <p:txBody>
          <a:bodyPr>
            <a:normAutofit fontScale="92500" lnSpcReduction="10000"/>
          </a:bodyPr>
          <a:lstStyle/>
          <a:p>
            <a:r>
              <a:rPr lang="en-US" sz="2400" dirty="0">
                <a:latin typeface="Segoe UI" panose="020B0502040204020203" pitchFamily="34" charset="0"/>
                <a:cs typeface="Segoe UI" panose="020B0502040204020203" pitchFamily="34" charset="0"/>
              </a:rPr>
              <a:t>Core elements of all work – considerations:</a:t>
            </a:r>
          </a:p>
          <a:p>
            <a:pPr lvl="1"/>
            <a:r>
              <a:rPr lang="en-US" sz="2000" dirty="0">
                <a:latin typeface="Segoe UI" panose="020B0502040204020203" pitchFamily="34" charset="0"/>
                <a:cs typeface="Segoe UI" panose="020B0502040204020203" pitchFamily="34" charset="0"/>
              </a:rPr>
              <a:t>Developmentally appropriate</a:t>
            </a:r>
          </a:p>
          <a:p>
            <a:pPr lvl="1"/>
            <a:r>
              <a:rPr lang="en-US" sz="2000" dirty="0">
                <a:latin typeface="Segoe UI" panose="020B0502040204020203" pitchFamily="34" charset="0"/>
                <a:cs typeface="Segoe UI" panose="020B0502040204020203" pitchFamily="34" charset="0"/>
              </a:rPr>
              <a:t>Diversity, equity and inclusion</a:t>
            </a:r>
          </a:p>
          <a:p>
            <a:pPr lvl="1"/>
            <a:r>
              <a:rPr lang="en-US" sz="2000" dirty="0">
                <a:latin typeface="Segoe UI" panose="020B0502040204020203" pitchFamily="34" charset="0"/>
                <a:cs typeface="Segoe UI" panose="020B0502040204020203" pitchFamily="34" charset="0"/>
              </a:rPr>
              <a:t>Data informed</a:t>
            </a:r>
          </a:p>
          <a:p>
            <a:pPr lvl="1"/>
            <a:r>
              <a:rPr lang="en-US" sz="2000" dirty="0">
                <a:latin typeface="Segoe UI" panose="020B0502040204020203" pitchFamily="34" charset="0"/>
                <a:cs typeface="Segoe UI" panose="020B0502040204020203" pitchFamily="34" charset="0"/>
              </a:rPr>
              <a:t>Trauma informed approach</a:t>
            </a:r>
          </a:p>
          <a:p>
            <a:pPr lvl="1"/>
            <a:r>
              <a:rPr lang="en-US" sz="2000" dirty="0">
                <a:latin typeface="Segoe UI" panose="020B0502040204020203" pitchFamily="34" charset="0"/>
                <a:cs typeface="Segoe UI" panose="020B0502040204020203" pitchFamily="34" charset="0"/>
              </a:rPr>
              <a:t>Lived experience driven</a:t>
            </a:r>
          </a:p>
          <a:p>
            <a:pPr lvl="1"/>
            <a:r>
              <a:rPr lang="en-US" sz="2000" dirty="0">
                <a:latin typeface="Segoe UI" panose="020B0502040204020203" pitchFamily="34" charset="0"/>
                <a:cs typeface="Segoe UI" panose="020B0502040204020203" pitchFamily="34" charset="0"/>
              </a:rPr>
              <a:t>Poverty impact mitigation – social indicators “determinants” of health	</a:t>
            </a:r>
          </a:p>
          <a:p>
            <a:r>
              <a:rPr lang="en-US" sz="2400" dirty="0">
                <a:latin typeface="Segoe UI" panose="020B0502040204020203" pitchFamily="34" charset="0"/>
                <a:cs typeface="Segoe UI" panose="020B0502040204020203" pitchFamily="34" charset="0"/>
              </a:rPr>
              <a:t>Partnerships across divisions, state agencies, regions and shared partners to collaborate and coordinate for best outcomes for children youth and families across all walks of life in Washington.</a:t>
            </a:r>
          </a:p>
          <a:p>
            <a:r>
              <a:rPr lang="en-US" sz="2400" dirty="0">
                <a:latin typeface="Segoe UI" panose="020B0502040204020203" pitchFamily="34" charset="0"/>
                <a:cs typeface="Segoe UI" panose="020B0502040204020203" pitchFamily="34" charset="0"/>
              </a:rPr>
              <a:t>DBHR is the single state authority for mental health and substance use</a:t>
            </a:r>
          </a:p>
          <a:p>
            <a:pPr lvl="1"/>
            <a:r>
              <a:rPr lang="en-US" sz="2000" dirty="0">
                <a:latin typeface="Segoe UI" panose="020B0502040204020203" pitchFamily="34" charset="0"/>
                <a:cs typeface="Segoe UI" panose="020B0502040204020203" pitchFamily="34" charset="0"/>
              </a:rPr>
              <a:t>Population needs and systemic innovation priority focus</a:t>
            </a:r>
          </a:p>
          <a:p>
            <a:pPr lvl="1"/>
            <a:r>
              <a:rPr lang="en-US" sz="2000" dirty="0">
                <a:latin typeface="Segoe UI" panose="020B0502040204020203" pitchFamily="34" charset="0"/>
                <a:cs typeface="Segoe UI" panose="020B0502040204020203" pitchFamily="34" charset="0"/>
              </a:rPr>
              <a:t>Federal Behavioral Health grants</a:t>
            </a:r>
          </a:p>
          <a:p>
            <a:pPr lvl="1"/>
            <a:endParaRPr lang="en-US" sz="1400" dirty="0">
              <a:latin typeface="Segoe UI" panose="020B0502040204020203" pitchFamily="34" charset="0"/>
              <a:cs typeface="Segoe UI" panose="020B0502040204020203" pitchFamily="34" charset="0"/>
            </a:endParaRPr>
          </a:p>
        </p:txBody>
      </p:sp>
      <p:grpSp>
        <p:nvGrpSpPr>
          <p:cNvPr id="4" name="Group 3">
            <a:extLst>
              <a:ext uri="{FF2B5EF4-FFF2-40B4-BE49-F238E27FC236}">
                <a16:creationId xmlns:a16="http://schemas.microsoft.com/office/drawing/2014/main" id="{1B6B4AC4-5F36-B93F-6956-B172F85A119D}"/>
              </a:ext>
            </a:extLst>
          </p:cNvPr>
          <p:cNvGrpSpPr/>
          <p:nvPr/>
        </p:nvGrpSpPr>
        <p:grpSpPr>
          <a:xfrm>
            <a:off x="4326340" y="0"/>
            <a:ext cx="7865660" cy="2694556"/>
            <a:chOff x="4326340" y="0"/>
            <a:chExt cx="7865660" cy="2694556"/>
          </a:xfrm>
        </p:grpSpPr>
        <p:cxnSp>
          <p:nvCxnSpPr>
            <p:cNvPr id="5" name="Straight Connector 4">
              <a:extLst>
                <a:ext uri="{FF2B5EF4-FFF2-40B4-BE49-F238E27FC236}">
                  <a16:creationId xmlns:a16="http://schemas.microsoft.com/office/drawing/2014/main" id="{20319140-9BC7-2485-40A7-77C95095C590}"/>
                </a:ext>
              </a:extLst>
            </p:cNvPr>
            <p:cNvCxnSpPr>
              <a:cxnSpLocks/>
            </p:cNvCxnSpPr>
            <p:nvPr/>
          </p:nvCxnSpPr>
          <p:spPr>
            <a:xfrm>
              <a:off x="4326340" y="0"/>
              <a:ext cx="7865660" cy="1228299"/>
            </a:xfrm>
            <a:prstGeom prst="line">
              <a:avLst/>
            </a:prstGeom>
            <a:ln w="12700">
              <a:solidFill>
                <a:srgbClr val="5B7E9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E5DEA5C-AB9F-CB44-6257-24C0B69AF147}"/>
                </a:ext>
              </a:extLst>
            </p:cNvPr>
            <p:cNvCxnSpPr>
              <a:cxnSpLocks/>
            </p:cNvCxnSpPr>
            <p:nvPr/>
          </p:nvCxnSpPr>
          <p:spPr>
            <a:xfrm flipH="1" flipV="1">
              <a:off x="11041039" y="0"/>
              <a:ext cx="1150961" cy="2694556"/>
            </a:xfrm>
            <a:prstGeom prst="line">
              <a:avLst/>
            </a:prstGeom>
            <a:ln w="12700">
              <a:solidFill>
                <a:srgbClr val="5B7E9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58819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F8F77AC-FF89-CBC4-E7CB-11B3AE61EB0B}"/>
              </a:ext>
            </a:extLst>
          </p:cNvPr>
          <p:cNvSpPr>
            <a:spLocks noGrp="1"/>
          </p:cNvSpPr>
          <p:nvPr>
            <p:ph type="body" idx="4294967295"/>
          </p:nvPr>
        </p:nvSpPr>
        <p:spPr>
          <a:xfrm>
            <a:off x="763445" y="1819663"/>
            <a:ext cx="5157788" cy="823912"/>
          </a:xfrm>
        </p:spPr>
        <p:txBody>
          <a:bodyPr/>
          <a:lstStyle/>
          <a:p>
            <a:pPr marL="0" indent="0">
              <a:buNone/>
            </a:pPr>
            <a:r>
              <a:rPr lang="en-US" dirty="0"/>
              <a:t>Care Coordination (CC)</a:t>
            </a:r>
          </a:p>
        </p:txBody>
      </p:sp>
      <p:sp>
        <p:nvSpPr>
          <p:cNvPr id="5" name="Content Placeholder 4">
            <a:extLst>
              <a:ext uri="{FF2B5EF4-FFF2-40B4-BE49-F238E27FC236}">
                <a16:creationId xmlns:a16="http://schemas.microsoft.com/office/drawing/2014/main" id="{0AB7F89D-2AC6-F896-AC3A-51289AECCBD2}"/>
              </a:ext>
            </a:extLst>
          </p:cNvPr>
          <p:cNvSpPr>
            <a:spLocks noGrp="1"/>
          </p:cNvSpPr>
          <p:nvPr>
            <p:ph sz="half" idx="4294967295"/>
          </p:nvPr>
        </p:nvSpPr>
        <p:spPr>
          <a:xfrm>
            <a:off x="738045" y="2505075"/>
            <a:ext cx="5157788" cy="3684588"/>
          </a:xfrm>
        </p:spPr>
        <p:txBody>
          <a:bodyPr>
            <a:normAutofit/>
          </a:bodyPr>
          <a:lstStyle/>
          <a:p>
            <a:r>
              <a:rPr lang="en-US" sz="2000" dirty="0"/>
              <a:t>Focuses on short terms or intermittent needs</a:t>
            </a:r>
          </a:p>
          <a:p>
            <a:r>
              <a:rPr lang="en-US" sz="2000" dirty="0"/>
              <a:t>May be provided by unlicensed/nonclinical staff</a:t>
            </a:r>
          </a:p>
          <a:p>
            <a:r>
              <a:rPr lang="en-US" sz="2000" dirty="0"/>
              <a:t>Access to care/services addressing social needs</a:t>
            </a:r>
          </a:p>
          <a:p>
            <a:r>
              <a:rPr lang="en-US" sz="2000" dirty="0"/>
              <a:t>Improving clinical outcomes</a:t>
            </a:r>
          </a:p>
          <a:p>
            <a:r>
              <a:rPr lang="en-US" sz="2000" dirty="0"/>
              <a:t>Increase self management skills</a:t>
            </a:r>
          </a:p>
          <a:p>
            <a:r>
              <a:rPr lang="en-US" sz="2000" dirty="0"/>
              <a:t>Voluntary/member choice</a:t>
            </a:r>
          </a:p>
        </p:txBody>
      </p:sp>
      <p:sp>
        <p:nvSpPr>
          <p:cNvPr id="6" name="Text Placeholder 5">
            <a:extLst>
              <a:ext uri="{FF2B5EF4-FFF2-40B4-BE49-F238E27FC236}">
                <a16:creationId xmlns:a16="http://schemas.microsoft.com/office/drawing/2014/main" id="{C3E18FFC-D855-5285-6814-3FD47C82019D}"/>
              </a:ext>
            </a:extLst>
          </p:cNvPr>
          <p:cNvSpPr>
            <a:spLocks noGrp="1"/>
          </p:cNvSpPr>
          <p:nvPr>
            <p:ph type="body" sz="quarter" idx="4294967295"/>
          </p:nvPr>
        </p:nvSpPr>
        <p:spPr>
          <a:xfrm>
            <a:off x="6270768" y="1819663"/>
            <a:ext cx="5183187" cy="823912"/>
          </a:xfrm>
        </p:spPr>
        <p:txBody>
          <a:bodyPr/>
          <a:lstStyle/>
          <a:p>
            <a:pPr marL="0" indent="0">
              <a:buNone/>
            </a:pPr>
            <a:r>
              <a:rPr lang="en-US" dirty="0"/>
              <a:t>Case Management (CM)</a:t>
            </a:r>
          </a:p>
        </p:txBody>
      </p:sp>
      <p:sp>
        <p:nvSpPr>
          <p:cNvPr id="7" name="Content Placeholder 6">
            <a:extLst>
              <a:ext uri="{FF2B5EF4-FFF2-40B4-BE49-F238E27FC236}">
                <a16:creationId xmlns:a16="http://schemas.microsoft.com/office/drawing/2014/main" id="{F067E3E3-8EF8-509C-383F-CDB3BDCC9BB4}"/>
              </a:ext>
            </a:extLst>
          </p:cNvPr>
          <p:cNvSpPr>
            <a:spLocks noGrp="1"/>
          </p:cNvSpPr>
          <p:nvPr>
            <p:ph sz="quarter" idx="4294967295"/>
          </p:nvPr>
        </p:nvSpPr>
        <p:spPr>
          <a:xfrm>
            <a:off x="6270768" y="2488531"/>
            <a:ext cx="5183187" cy="3684588"/>
          </a:xfrm>
        </p:spPr>
        <p:txBody>
          <a:bodyPr>
            <a:normAutofit fontScale="85000" lnSpcReduction="10000"/>
          </a:bodyPr>
          <a:lstStyle/>
          <a:p>
            <a:r>
              <a:rPr lang="en-US" sz="2400" dirty="0"/>
              <a:t>Focuses on longer term support (3-6 mo. engagement)</a:t>
            </a:r>
          </a:p>
          <a:p>
            <a:r>
              <a:rPr lang="en-US" sz="2400" dirty="0"/>
              <a:t>Provided by licensed/clinical staff</a:t>
            </a:r>
          </a:p>
          <a:p>
            <a:r>
              <a:rPr lang="en-US" sz="2400" dirty="0"/>
              <a:t>Assists members in managing complex healthcare needs</a:t>
            </a:r>
          </a:p>
          <a:p>
            <a:r>
              <a:rPr lang="en-US" sz="2400" dirty="0"/>
              <a:t>Goal setting based on individual’s priorities</a:t>
            </a:r>
          </a:p>
          <a:p>
            <a:r>
              <a:rPr lang="en-US" sz="2400" dirty="0"/>
              <a:t>Integrated care planning with member consent</a:t>
            </a:r>
          </a:p>
          <a:p>
            <a:r>
              <a:rPr lang="en-US" sz="2400" dirty="0"/>
              <a:t>Voluntary/member choice</a:t>
            </a:r>
          </a:p>
          <a:p>
            <a:r>
              <a:rPr lang="en-US" sz="2400" dirty="0"/>
              <a:t>CM services are voluntary, must have member/guardian consent to provide CM</a:t>
            </a:r>
          </a:p>
        </p:txBody>
      </p:sp>
      <p:sp>
        <p:nvSpPr>
          <p:cNvPr id="2" name="Title 1">
            <a:extLst>
              <a:ext uri="{FF2B5EF4-FFF2-40B4-BE49-F238E27FC236}">
                <a16:creationId xmlns:a16="http://schemas.microsoft.com/office/drawing/2014/main" id="{A47A13C7-C267-6B67-0E64-8295CD70D3AC}"/>
              </a:ext>
            </a:extLst>
          </p:cNvPr>
          <p:cNvSpPr>
            <a:spLocks noGrp="1"/>
          </p:cNvSpPr>
          <p:nvPr>
            <p:ph type="title" idx="4294967295"/>
          </p:nvPr>
        </p:nvSpPr>
        <p:spPr>
          <a:xfrm>
            <a:off x="727856" y="604355"/>
            <a:ext cx="10888663" cy="1057275"/>
          </a:xfrm>
        </p:spPr>
        <p:txBody>
          <a:bodyPr/>
          <a:lstStyle/>
          <a:p>
            <a:pPr algn="l"/>
            <a:r>
              <a:rPr lang="en-US" dirty="0"/>
              <a:t>Care Management* overview</a:t>
            </a:r>
          </a:p>
        </p:txBody>
      </p:sp>
      <p:sp>
        <p:nvSpPr>
          <p:cNvPr id="8" name="TextBox 7">
            <a:extLst>
              <a:ext uri="{FF2B5EF4-FFF2-40B4-BE49-F238E27FC236}">
                <a16:creationId xmlns:a16="http://schemas.microsoft.com/office/drawing/2014/main" id="{F8936378-3E0D-4839-36ED-F54A99076C84}"/>
              </a:ext>
            </a:extLst>
          </p:cNvPr>
          <p:cNvSpPr txBox="1"/>
          <p:nvPr/>
        </p:nvSpPr>
        <p:spPr>
          <a:xfrm>
            <a:off x="192964" y="6463119"/>
            <a:ext cx="6917699" cy="276999"/>
          </a:xfrm>
          <a:prstGeom prst="rect">
            <a:avLst/>
          </a:prstGeom>
          <a:noFill/>
        </p:spPr>
        <p:txBody>
          <a:bodyPr wrap="square" rtlCol="0">
            <a:spAutoFit/>
          </a:bodyPr>
          <a:lstStyle/>
          <a:p>
            <a:r>
              <a:rPr lang="en-US" sz="1200" dirty="0">
                <a:solidFill>
                  <a:srgbClr val="000000"/>
                </a:solidFill>
                <a:latin typeface="Segoe UI" panose="020B0502040204020203" pitchFamily="34" charset="0"/>
                <a:cs typeface="Segoe UI" panose="020B0502040204020203" pitchFamily="34" charset="0"/>
              </a:rPr>
              <a:t>* Care Management is an umbrella term that includes care coordination and case management</a:t>
            </a:r>
          </a:p>
        </p:txBody>
      </p:sp>
      <p:pic>
        <p:nvPicPr>
          <p:cNvPr id="10" name="Graphic 9" descr="First aid kit with solid fill">
            <a:extLst>
              <a:ext uri="{FF2B5EF4-FFF2-40B4-BE49-F238E27FC236}">
                <a16:creationId xmlns:a16="http://schemas.microsoft.com/office/drawing/2014/main" id="{2FE75329-9E4F-1CD6-4BD5-457538EFF9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8040" y="52511"/>
            <a:ext cx="731520" cy="731520"/>
          </a:xfrm>
          <a:prstGeom prst="rect">
            <a:avLst/>
          </a:prstGeom>
        </p:spPr>
      </p:pic>
      <p:cxnSp>
        <p:nvCxnSpPr>
          <p:cNvPr id="13" name="Straight Connector 12">
            <a:extLst>
              <a:ext uri="{FF2B5EF4-FFF2-40B4-BE49-F238E27FC236}">
                <a16:creationId xmlns:a16="http://schemas.microsoft.com/office/drawing/2014/main" id="{1DD1C2B7-41FD-3188-32D6-70F42EB8B9F6}"/>
              </a:ext>
            </a:extLst>
          </p:cNvPr>
          <p:cNvCxnSpPr>
            <a:cxnSpLocks/>
          </p:cNvCxnSpPr>
          <p:nvPr/>
        </p:nvCxnSpPr>
        <p:spPr>
          <a:xfrm>
            <a:off x="5997575" y="1951630"/>
            <a:ext cx="0" cy="4040096"/>
          </a:xfrm>
          <a:prstGeom prst="line">
            <a:avLst/>
          </a:prstGeom>
          <a:ln w="38100">
            <a:solidFill>
              <a:srgbClr val="5B7E96"/>
            </a:solidFill>
          </a:ln>
        </p:spPr>
        <p:style>
          <a:lnRef idx="1">
            <a:schemeClr val="accent4"/>
          </a:lnRef>
          <a:fillRef idx="0">
            <a:schemeClr val="accent4"/>
          </a:fillRef>
          <a:effectRef idx="0">
            <a:schemeClr val="accent4"/>
          </a:effectRef>
          <a:fontRef idx="minor">
            <a:schemeClr val="tx1"/>
          </a:fontRef>
        </p:style>
      </p:cxnSp>
      <p:grpSp>
        <p:nvGrpSpPr>
          <p:cNvPr id="3" name="Group 2">
            <a:extLst>
              <a:ext uri="{FF2B5EF4-FFF2-40B4-BE49-F238E27FC236}">
                <a16:creationId xmlns:a16="http://schemas.microsoft.com/office/drawing/2014/main" id="{91B93C33-FE4D-0771-0EF5-4290E92A4674}"/>
              </a:ext>
            </a:extLst>
          </p:cNvPr>
          <p:cNvGrpSpPr/>
          <p:nvPr/>
        </p:nvGrpSpPr>
        <p:grpSpPr>
          <a:xfrm>
            <a:off x="4326340" y="0"/>
            <a:ext cx="7865660" cy="2694556"/>
            <a:chOff x="4326340" y="0"/>
            <a:chExt cx="7865660" cy="2694556"/>
          </a:xfrm>
        </p:grpSpPr>
        <p:cxnSp>
          <p:nvCxnSpPr>
            <p:cNvPr id="9" name="Straight Connector 8">
              <a:extLst>
                <a:ext uri="{FF2B5EF4-FFF2-40B4-BE49-F238E27FC236}">
                  <a16:creationId xmlns:a16="http://schemas.microsoft.com/office/drawing/2014/main" id="{67D10141-4A8D-8F13-27EB-B4CC3527C24A}"/>
                </a:ext>
              </a:extLst>
            </p:cNvPr>
            <p:cNvCxnSpPr>
              <a:cxnSpLocks/>
            </p:cNvCxnSpPr>
            <p:nvPr/>
          </p:nvCxnSpPr>
          <p:spPr>
            <a:xfrm>
              <a:off x="4326340" y="0"/>
              <a:ext cx="7865660" cy="1228299"/>
            </a:xfrm>
            <a:prstGeom prst="line">
              <a:avLst/>
            </a:prstGeom>
            <a:ln w="12700">
              <a:solidFill>
                <a:srgbClr val="5B7E9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5F57A83-F74A-AA59-DDBC-E00FC4F602A5}"/>
                </a:ext>
              </a:extLst>
            </p:cNvPr>
            <p:cNvCxnSpPr>
              <a:cxnSpLocks/>
            </p:cNvCxnSpPr>
            <p:nvPr/>
          </p:nvCxnSpPr>
          <p:spPr>
            <a:xfrm flipH="1" flipV="1">
              <a:off x="11041039" y="0"/>
              <a:ext cx="1150961" cy="2694556"/>
            </a:xfrm>
            <a:prstGeom prst="line">
              <a:avLst/>
            </a:prstGeom>
            <a:ln w="12700">
              <a:solidFill>
                <a:srgbClr val="5B7E9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58664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idx="4294967295"/>
          </p:nvPr>
        </p:nvSpPr>
        <p:spPr>
          <a:xfrm>
            <a:off x="612130" y="699661"/>
            <a:ext cx="10888663" cy="1057275"/>
          </a:xfrm>
        </p:spPr>
        <p:txBody>
          <a:bodyPr/>
          <a:lstStyle/>
          <a:p>
            <a:pPr algn="l"/>
            <a:r>
              <a:rPr lang="en-US" dirty="0"/>
              <a:t>How to notify Medicaid MCOs</a:t>
            </a:r>
          </a:p>
        </p:txBody>
      </p:sp>
      <p:sp>
        <p:nvSpPr>
          <p:cNvPr id="34" name="Content Placeholder 33">
            <a:extLst>
              <a:ext uri="{FF2B5EF4-FFF2-40B4-BE49-F238E27FC236}">
                <a16:creationId xmlns:a16="http://schemas.microsoft.com/office/drawing/2014/main" id="{CBD6C220-81D8-BCCA-5A07-F9CB85BDEDFF}"/>
              </a:ext>
            </a:extLst>
          </p:cNvPr>
          <p:cNvSpPr>
            <a:spLocks noGrp="1"/>
          </p:cNvSpPr>
          <p:nvPr>
            <p:ph idx="4294967295"/>
          </p:nvPr>
        </p:nvSpPr>
        <p:spPr>
          <a:xfrm>
            <a:off x="612130" y="1891873"/>
            <a:ext cx="10888663" cy="4254500"/>
          </a:xfrm>
        </p:spPr>
        <p:txBody>
          <a:bodyPr/>
          <a:lstStyle/>
          <a:p>
            <a:r>
              <a:rPr lang="en-US" dirty="0"/>
              <a:t>Identify that member is experiencing homelessness/housing instability</a:t>
            </a:r>
          </a:p>
          <a:p>
            <a:r>
              <a:rPr lang="en-US" dirty="0">
                <a:hlinkClick r:id="rId3"/>
              </a:rPr>
              <a:t>HB 1860</a:t>
            </a:r>
            <a:r>
              <a:rPr lang="en-US" dirty="0"/>
              <a:t>, the requirement is to notify the MCO 24 hours prior to discharge planning begins at admission. </a:t>
            </a:r>
          </a:p>
          <a:p>
            <a:r>
              <a:rPr lang="en-US" dirty="0"/>
              <a:t>Please give as much notice to MCOs as possible to have the best outcomes.</a:t>
            </a:r>
          </a:p>
        </p:txBody>
      </p:sp>
      <p:pic>
        <p:nvPicPr>
          <p:cNvPr id="5" name="Graphic 4" descr="Chat with solid fill">
            <a:extLst>
              <a:ext uri="{FF2B5EF4-FFF2-40B4-BE49-F238E27FC236}">
                <a16:creationId xmlns:a16="http://schemas.microsoft.com/office/drawing/2014/main" id="{3E378BAA-B33B-311B-DACA-8D6011E76B0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88040" y="61777"/>
            <a:ext cx="731520" cy="731520"/>
          </a:xfrm>
          <a:prstGeom prst="rect">
            <a:avLst/>
          </a:prstGeom>
        </p:spPr>
      </p:pic>
      <p:grpSp>
        <p:nvGrpSpPr>
          <p:cNvPr id="36" name="Group 35">
            <a:extLst>
              <a:ext uri="{FF2B5EF4-FFF2-40B4-BE49-F238E27FC236}">
                <a16:creationId xmlns:a16="http://schemas.microsoft.com/office/drawing/2014/main" id="{7C7C3712-371D-F8BC-C478-267442D2CE4B}"/>
              </a:ext>
            </a:extLst>
          </p:cNvPr>
          <p:cNvGrpSpPr/>
          <p:nvPr/>
        </p:nvGrpSpPr>
        <p:grpSpPr>
          <a:xfrm>
            <a:off x="-276243" y="4773529"/>
            <a:ext cx="12437093" cy="1972578"/>
            <a:chOff x="-276243" y="4773529"/>
            <a:chExt cx="12437093" cy="1972578"/>
          </a:xfrm>
        </p:grpSpPr>
        <p:sp>
          <p:nvSpPr>
            <p:cNvPr id="23" name="TextBox 22">
              <a:extLst>
                <a:ext uri="{FF2B5EF4-FFF2-40B4-BE49-F238E27FC236}">
                  <a16:creationId xmlns:a16="http://schemas.microsoft.com/office/drawing/2014/main" id="{43286119-DD8E-3049-1EAF-C1F8C6747FCD}"/>
                </a:ext>
              </a:extLst>
            </p:cNvPr>
            <p:cNvSpPr txBox="1"/>
            <p:nvPr/>
          </p:nvSpPr>
          <p:spPr>
            <a:xfrm>
              <a:off x="130007" y="6469108"/>
              <a:ext cx="4432536" cy="276999"/>
            </a:xfrm>
            <a:prstGeom prst="rect">
              <a:avLst/>
            </a:prstGeom>
            <a:noFill/>
          </p:spPr>
          <p:txBody>
            <a:bodyPr wrap="square" rtlCol="0">
              <a:spAutoFit/>
            </a:bodyPr>
            <a:lstStyle/>
            <a:p>
              <a:r>
                <a:rPr lang="en-US" sz="1200" dirty="0">
                  <a:solidFill>
                    <a:schemeClr val="bg2">
                      <a:lumMod val="10000"/>
                    </a:schemeClr>
                  </a:solidFill>
                  <a:latin typeface="Segoe UI" panose="020B0502040204020203" pitchFamily="34" charset="0"/>
                  <a:cs typeface="Segoe UI" panose="020B0502040204020203" pitchFamily="34" charset="0"/>
                </a:rPr>
                <a:t>*Contact information is linked to each agency logo</a:t>
              </a:r>
            </a:p>
          </p:txBody>
        </p:sp>
        <p:grpSp>
          <p:nvGrpSpPr>
            <p:cNvPr id="26" name="Group 25">
              <a:extLst>
                <a:ext uri="{FF2B5EF4-FFF2-40B4-BE49-F238E27FC236}">
                  <a16:creationId xmlns:a16="http://schemas.microsoft.com/office/drawing/2014/main" id="{C4A4A6D6-4D7C-D4DB-F6A9-418A3339381E}"/>
                </a:ext>
              </a:extLst>
            </p:cNvPr>
            <p:cNvGrpSpPr/>
            <p:nvPr/>
          </p:nvGrpSpPr>
          <p:grpSpPr>
            <a:xfrm>
              <a:off x="-276243" y="4825373"/>
              <a:ext cx="2169221" cy="967506"/>
              <a:chOff x="58889" y="4852460"/>
              <a:chExt cx="2169221" cy="967506"/>
            </a:xfrm>
          </p:grpSpPr>
          <p:pic>
            <p:nvPicPr>
              <p:cNvPr id="20" name="Picture 19">
                <a:hlinkClick r:id="rId6"/>
                <a:extLst>
                  <a:ext uri="{FF2B5EF4-FFF2-40B4-BE49-F238E27FC236}">
                    <a16:creationId xmlns:a16="http://schemas.microsoft.com/office/drawing/2014/main" id="{34C20299-37BE-FC2B-AC78-45ED89BE082E}"/>
                  </a:ext>
                </a:extLst>
              </p:cNvPr>
              <p:cNvPicPr>
                <a:picLocks noChangeAspect="1"/>
              </p:cNvPicPr>
              <p:nvPr/>
            </p:nvPicPr>
            <p:blipFill>
              <a:blip r:embed="rId7"/>
              <a:stretch>
                <a:fillRect/>
              </a:stretch>
            </p:blipFill>
            <p:spPr>
              <a:xfrm>
                <a:off x="345869" y="4852460"/>
                <a:ext cx="1685925" cy="657225"/>
              </a:xfrm>
              <a:prstGeom prst="rect">
                <a:avLst/>
              </a:prstGeom>
            </p:spPr>
          </p:pic>
          <p:sp>
            <p:nvSpPr>
              <p:cNvPr id="9" name="TextBox 8">
                <a:extLst>
                  <a:ext uri="{FF2B5EF4-FFF2-40B4-BE49-F238E27FC236}">
                    <a16:creationId xmlns:a16="http://schemas.microsoft.com/office/drawing/2014/main" id="{5E38834B-DDE3-9EE6-F699-A38EAB181050}"/>
                  </a:ext>
                </a:extLst>
              </p:cNvPr>
              <p:cNvSpPr txBox="1"/>
              <p:nvPr/>
            </p:nvSpPr>
            <p:spPr>
              <a:xfrm>
                <a:off x="58889" y="5358301"/>
                <a:ext cx="2169221" cy="461665"/>
              </a:xfrm>
              <a:prstGeom prst="rect">
                <a:avLst/>
              </a:prstGeom>
              <a:noFill/>
            </p:spPr>
            <p:txBody>
              <a:bodyPr wrap="square" rtlCol="0">
                <a:spAutoFit/>
              </a:bodyPr>
              <a:lstStyle/>
              <a:p>
                <a:pPr algn="ctr"/>
                <a:r>
                  <a:rPr lang="en-US" sz="1200" dirty="0">
                    <a:solidFill>
                      <a:schemeClr val="bg2">
                        <a:lumMod val="10000"/>
                      </a:schemeClr>
                    </a:solidFill>
                  </a:rPr>
                  <a:t>Member services: 833.731.2167</a:t>
                </a:r>
              </a:p>
            </p:txBody>
          </p:sp>
        </p:grpSp>
        <p:grpSp>
          <p:nvGrpSpPr>
            <p:cNvPr id="27" name="Group 26">
              <a:extLst>
                <a:ext uri="{FF2B5EF4-FFF2-40B4-BE49-F238E27FC236}">
                  <a16:creationId xmlns:a16="http://schemas.microsoft.com/office/drawing/2014/main" id="{303EDB08-503B-BA6F-F08D-CA49FEB1481A}"/>
                </a:ext>
              </a:extLst>
            </p:cNvPr>
            <p:cNvGrpSpPr/>
            <p:nvPr/>
          </p:nvGrpSpPr>
          <p:grpSpPr>
            <a:xfrm>
              <a:off x="1821850" y="4773529"/>
              <a:ext cx="2206084" cy="1169961"/>
              <a:chOff x="2177889" y="4709453"/>
              <a:chExt cx="2206084" cy="1169961"/>
            </a:xfrm>
          </p:grpSpPr>
          <p:pic>
            <p:nvPicPr>
              <p:cNvPr id="16" name="Picture 15" descr="chpw-colorlogovert260w150x">
                <a:hlinkClick r:id="rId8"/>
                <a:extLst>
                  <a:ext uri="{FF2B5EF4-FFF2-40B4-BE49-F238E27FC236}">
                    <a16:creationId xmlns:a16="http://schemas.microsoft.com/office/drawing/2014/main" id="{0DD86FC6-1785-C184-4349-D83ADD759C00}"/>
                  </a:ext>
                </a:extLst>
              </p:cNvPr>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2177889" y="4709453"/>
                <a:ext cx="1762125" cy="1009650"/>
              </a:xfrm>
              <a:prstGeom prst="rect">
                <a:avLst/>
              </a:prstGeom>
              <a:noFill/>
              <a:ln>
                <a:noFill/>
              </a:ln>
            </p:spPr>
          </p:pic>
          <p:sp>
            <p:nvSpPr>
              <p:cNvPr id="10" name="TextBox 9">
                <a:extLst>
                  <a:ext uri="{FF2B5EF4-FFF2-40B4-BE49-F238E27FC236}">
                    <a16:creationId xmlns:a16="http://schemas.microsoft.com/office/drawing/2014/main" id="{9A2DC525-C198-71A9-F556-71127409350A}"/>
                  </a:ext>
                </a:extLst>
              </p:cNvPr>
              <p:cNvSpPr txBox="1"/>
              <p:nvPr/>
            </p:nvSpPr>
            <p:spPr>
              <a:xfrm>
                <a:off x="2329993" y="5417749"/>
                <a:ext cx="2053980" cy="461665"/>
              </a:xfrm>
              <a:prstGeom prst="rect">
                <a:avLst/>
              </a:prstGeom>
              <a:noFill/>
            </p:spPr>
            <p:txBody>
              <a:bodyPr wrap="square" rtlCol="0">
                <a:spAutoFit/>
              </a:bodyPr>
              <a:lstStyle/>
              <a:p>
                <a:pPr algn="ctr"/>
                <a:r>
                  <a:rPr lang="en-US" sz="1200" dirty="0">
                    <a:solidFill>
                      <a:schemeClr val="bg2">
                        <a:lumMod val="10000"/>
                      </a:schemeClr>
                    </a:solidFill>
                  </a:rPr>
                  <a:t>Member services: 800.400.1561</a:t>
                </a:r>
              </a:p>
            </p:txBody>
          </p:sp>
        </p:grpSp>
        <p:grpSp>
          <p:nvGrpSpPr>
            <p:cNvPr id="28" name="Group 27">
              <a:extLst>
                <a:ext uri="{FF2B5EF4-FFF2-40B4-BE49-F238E27FC236}">
                  <a16:creationId xmlns:a16="http://schemas.microsoft.com/office/drawing/2014/main" id="{BEF2D9C9-F8E4-6B74-86BE-8E6BB8E5C5FD}"/>
                </a:ext>
              </a:extLst>
            </p:cNvPr>
            <p:cNvGrpSpPr/>
            <p:nvPr/>
          </p:nvGrpSpPr>
          <p:grpSpPr>
            <a:xfrm>
              <a:off x="3743780" y="4782095"/>
              <a:ext cx="2260157" cy="1195296"/>
              <a:chOff x="3945231" y="4704516"/>
              <a:chExt cx="2260157" cy="1195296"/>
            </a:xfrm>
          </p:grpSpPr>
          <p:grpSp>
            <p:nvGrpSpPr>
              <p:cNvPr id="11" name="Group 10">
                <a:extLst>
                  <a:ext uri="{FF2B5EF4-FFF2-40B4-BE49-F238E27FC236}">
                    <a16:creationId xmlns:a16="http://schemas.microsoft.com/office/drawing/2014/main" id="{04935FEF-A283-4F70-0640-34476A5EAF1F}"/>
                  </a:ext>
                </a:extLst>
              </p:cNvPr>
              <p:cNvGrpSpPr/>
              <p:nvPr/>
            </p:nvGrpSpPr>
            <p:grpSpPr>
              <a:xfrm>
                <a:off x="3945231" y="4704516"/>
                <a:ext cx="2260157" cy="842549"/>
                <a:chOff x="1936876" y="3651102"/>
                <a:chExt cx="2260157" cy="842549"/>
              </a:xfrm>
            </p:grpSpPr>
            <p:pic>
              <p:nvPicPr>
                <p:cNvPr id="17" name="Picture 16">
                  <a:hlinkClick r:id="rId11"/>
                  <a:extLst>
                    <a:ext uri="{FF2B5EF4-FFF2-40B4-BE49-F238E27FC236}">
                      <a16:creationId xmlns:a16="http://schemas.microsoft.com/office/drawing/2014/main" id="{FB23B12D-45A0-98C2-BD45-1DA82841FA2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53618" y="3651102"/>
                  <a:ext cx="2043415" cy="596328"/>
                </a:xfrm>
                <a:prstGeom prst="rect">
                  <a:avLst/>
                </a:prstGeom>
              </p:spPr>
            </p:pic>
            <p:sp>
              <p:nvSpPr>
                <p:cNvPr id="7" name="TextBox 6">
                  <a:extLst>
                    <a:ext uri="{FF2B5EF4-FFF2-40B4-BE49-F238E27FC236}">
                      <a16:creationId xmlns:a16="http://schemas.microsoft.com/office/drawing/2014/main" id="{9A11C114-CEE5-712D-2260-08942DE33993}"/>
                    </a:ext>
                  </a:extLst>
                </p:cNvPr>
                <p:cNvSpPr txBox="1"/>
                <p:nvPr/>
              </p:nvSpPr>
              <p:spPr>
                <a:xfrm>
                  <a:off x="1936876" y="4247430"/>
                  <a:ext cx="2260157" cy="246221"/>
                </a:xfrm>
                <a:prstGeom prst="rect">
                  <a:avLst/>
                </a:prstGeom>
                <a:noFill/>
              </p:spPr>
              <p:txBody>
                <a:bodyPr wrap="square" rtlCol="0">
                  <a:spAutoFit/>
                </a:bodyPr>
                <a:lstStyle/>
                <a:p>
                  <a:pPr algn="ctr"/>
                  <a:r>
                    <a:rPr lang="en-US" sz="1000" dirty="0">
                      <a:solidFill>
                        <a:schemeClr val="bg2">
                          <a:lumMod val="10000"/>
                        </a:schemeClr>
                      </a:solidFill>
                    </a:rPr>
                    <a:t>(Care Management)</a:t>
                  </a:r>
                </a:p>
              </p:txBody>
            </p:sp>
          </p:grpSp>
          <p:sp>
            <p:nvSpPr>
              <p:cNvPr id="13" name="TextBox 12">
                <a:extLst>
                  <a:ext uri="{FF2B5EF4-FFF2-40B4-BE49-F238E27FC236}">
                    <a16:creationId xmlns:a16="http://schemas.microsoft.com/office/drawing/2014/main" id="{F685FE49-4AA5-FC6E-C9C3-9957A35DC426}"/>
                  </a:ext>
                </a:extLst>
              </p:cNvPr>
              <p:cNvSpPr txBox="1"/>
              <p:nvPr/>
            </p:nvSpPr>
            <p:spPr>
              <a:xfrm>
                <a:off x="4053737" y="5438147"/>
                <a:ext cx="2043415" cy="461665"/>
              </a:xfrm>
              <a:prstGeom prst="rect">
                <a:avLst/>
              </a:prstGeom>
              <a:noFill/>
            </p:spPr>
            <p:txBody>
              <a:bodyPr wrap="square" rtlCol="0">
                <a:spAutoFit/>
              </a:bodyPr>
              <a:lstStyle/>
              <a:p>
                <a:pPr algn="ctr"/>
                <a:r>
                  <a:rPr lang="en-US" sz="1200" dirty="0">
                    <a:solidFill>
                      <a:schemeClr val="bg2">
                        <a:lumMod val="10000"/>
                      </a:schemeClr>
                    </a:solidFill>
                  </a:rPr>
                  <a:t>Member services: 877.644.4613</a:t>
                </a:r>
              </a:p>
            </p:txBody>
          </p:sp>
        </p:grpSp>
        <p:grpSp>
          <p:nvGrpSpPr>
            <p:cNvPr id="29" name="Group 28">
              <a:extLst>
                <a:ext uri="{FF2B5EF4-FFF2-40B4-BE49-F238E27FC236}">
                  <a16:creationId xmlns:a16="http://schemas.microsoft.com/office/drawing/2014/main" id="{1FEE9C75-AAAE-932C-E8FC-B8EB691DCE24}"/>
                </a:ext>
              </a:extLst>
            </p:cNvPr>
            <p:cNvGrpSpPr/>
            <p:nvPr/>
          </p:nvGrpSpPr>
          <p:grpSpPr>
            <a:xfrm>
              <a:off x="8512231" y="4878223"/>
              <a:ext cx="1818761" cy="1065267"/>
              <a:chOff x="7736181" y="4739428"/>
              <a:chExt cx="1818761" cy="1065267"/>
            </a:xfrm>
          </p:grpSpPr>
          <p:pic>
            <p:nvPicPr>
              <p:cNvPr id="18" name="Picture 17">
                <a:hlinkClick r:id="rId13"/>
                <a:extLst>
                  <a:ext uri="{FF2B5EF4-FFF2-40B4-BE49-F238E27FC236}">
                    <a16:creationId xmlns:a16="http://schemas.microsoft.com/office/drawing/2014/main" id="{63D6A82E-B446-5B26-3E3A-CEFB5345BB8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36181" y="4739428"/>
                <a:ext cx="1818761" cy="529360"/>
              </a:xfrm>
              <a:prstGeom prst="rect">
                <a:avLst/>
              </a:prstGeom>
            </p:spPr>
          </p:pic>
          <p:sp>
            <p:nvSpPr>
              <p:cNvPr id="14" name="TextBox 13">
                <a:extLst>
                  <a:ext uri="{FF2B5EF4-FFF2-40B4-BE49-F238E27FC236}">
                    <a16:creationId xmlns:a16="http://schemas.microsoft.com/office/drawing/2014/main" id="{E1DD3DB8-92D7-043F-1927-7EF40A9012B6}"/>
                  </a:ext>
                </a:extLst>
              </p:cNvPr>
              <p:cNvSpPr txBox="1"/>
              <p:nvPr/>
            </p:nvSpPr>
            <p:spPr>
              <a:xfrm>
                <a:off x="7864933" y="5343030"/>
                <a:ext cx="1561255" cy="461665"/>
              </a:xfrm>
              <a:prstGeom prst="rect">
                <a:avLst/>
              </a:prstGeom>
              <a:noFill/>
            </p:spPr>
            <p:txBody>
              <a:bodyPr wrap="square" rtlCol="0">
                <a:spAutoFit/>
              </a:bodyPr>
              <a:lstStyle/>
              <a:p>
                <a:pPr algn="ctr"/>
                <a:r>
                  <a:rPr lang="en-US" sz="1200" dirty="0">
                    <a:solidFill>
                      <a:schemeClr val="bg2">
                        <a:lumMod val="10000"/>
                      </a:schemeClr>
                    </a:solidFill>
                  </a:rPr>
                  <a:t>Member services: 800.869.7165</a:t>
                </a:r>
              </a:p>
            </p:txBody>
          </p:sp>
        </p:grpSp>
        <p:grpSp>
          <p:nvGrpSpPr>
            <p:cNvPr id="30" name="Group 29">
              <a:extLst>
                <a:ext uri="{FF2B5EF4-FFF2-40B4-BE49-F238E27FC236}">
                  <a16:creationId xmlns:a16="http://schemas.microsoft.com/office/drawing/2014/main" id="{8E588744-8B29-7388-63FE-61439AAC4802}"/>
                </a:ext>
              </a:extLst>
            </p:cNvPr>
            <p:cNvGrpSpPr/>
            <p:nvPr/>
          </p:nvGrpSpPr>
          <p:grpSpPr>
            <a:xfrm>
              <a:off x="10370150" y="4825373"/>
              <a:ext cx="1790700" cy="1092245"/>
              <a:chOff x="9973757" y="4687795"/>
              <a:chExt cx="1790700" cy="1092245"/>
            </a:xfrm>
          </p:grpSpPr>
          <p:pic>
            <p:nvPicPr>
              <p:cNvPr id="4" name="Picture 3">
                <a:hlinkClick r:id="rId15"/>
                <a:extLst>
                  <a:ext uri="{FF2B5EF4-FFF2-40B4-BE49-F238E27FC236}">
                    <a16:creationId xmlns:a16="http://schemas.microsoft.com/office/drawing/2014/main" id="{D2B99C53-C9BD-B140-2419-287BAD2DCC1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973757" y="4687795"/>
                <a:ext cx="1790700" cy="774010"/>
              </a:xfrm>
              <a:custGeom>
                <a:avLst/>
                <a:gdLst>
                  <a:gd name="connsiteX0" fmla="*/ 0 w 1790700"/>
                  <a:gd name="connsiteY0" fmla="*/ 0 h 774010"/>
                  <a:gd name="connsiteX1" fmla="*/ 1790700 w 1790700"/>
                  <a:gd name="connsiteY1" fmla="*/ 0 h 774010"/>
                  <a:gd name="connsiteX2" fmla="*/ 1790700 w 1790700"/>
                  <a:gd name="connsiteY2" fmla="*/ 774010 h 774010"/>
                  <a:gd name="connsiteX3" fmla="*/ 0 w 1790700"/>
                  <a:gd name="connsiteY3" fmla="*/ 774010 h 774010"/>
                </a:gdLst>
                <a:ahLst/>
                <a:cxnLst>
                  <a:cxn ang="0">
                    <a:pos x="connsiteX0" y="connsiteY0"/>
                  </a:cxn>
                  <a:cxn ang="0">
                    <a:pos x="connsiteX1" y="connsiteY1"/>
                  </a:cxn>
                  <a:cxn ang="0">
                    <a:pos x="connsiteX2" y="connsiteY2"/>
                  </a:cxn>
                  <a:cxn ang="0">
                    <a:pos x="connsiteX3" y="connsiteY3"/>
                  </a:cxn>
                </a:cxnLst>
                <a:rect l="l" t="t" r="r" b="b"/>
                <a:pathLst>
                  <a:path w="1790700" h="774010">
                    <a:moveTo>
                      <a:pt x="0" y="0"/>
                    </a:moveTo>
                    <a:lnTo>
                      <a:pt x="1790700" y="0"/>
                    </a:lnTo>
                    <a:lnTo>
                      <a:pt x="1790700" y="774010"/>
                    </a:lnTo>
                    <a:lnTo>
                      <a:pt x="0" y="77401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00CE7325-52DB-78D2-F6F6-D8BE31EFC3D5}"/>
                  </a:ext>
                </a:extLst>
              </p:cNvPr>
              <p:cNvSpPr txBox="1"/>
              <p:nvPr/>
            </p:nvSpPr>
            <p:spPr>
              <a:xfrm>
                <a:off x="9973757" y="5318375"/>
                <a:ext cx="1790700" cy="461665"/>
              </a:xfrm>
              <a:prstGeom prst="rect">
                <a:avLst/>
              </a:prstGeom>
              <a:noFill/>
            </p:spPr>
            <p:txBody>
              <a:bodyPr wrap="square" rtlCol="0">
                <a:spAutoFit/>
              </a:bodyPr>
              <a:lstStyle/>
              <a:p>
                <a:pPr algn="ctr"/>
                <a:r>
                  <a:rPr lang="en-US" sz="1200" dirty="0">
                    <a:solidFill>
                      <a:schemeClr val="bg2">
                        <a:lumMod val="10000"/>
                      </a:schemeClr>
                    </a:solidFill>
                  </a:rPr>
                  <a:t>Member services: 888.800.4941</a:t>
                </a:r>
              </a:p>
            </p:txBody>
          </p:sp>
        </p:grpSp>
        <p:grpSp>
          <p:nvGrpSpPr>
            <p:cNvPr id="31" name="Group 30">
              <a:extLst>
                <a:ext uri="{FF2B5EF4-FFF2-40B4-BE49-F238E27FC236}">
                  <a16:creationId xmlns:a16="http://schemas.microsoft.com/office/drawing/2014/main" id="{5ABBCD2A-325D-73CB-23DA-9951D2C7101F}"/>
                </a:ext>
              </a:extLst>
            </p:cNvPr>
            <p:cNvGrpSpPr/>
            <p:nvPr/>
          </p:nvGrpSpPr>
          <p:grpSpPr>
            <a:xfrm>
              <a:off x="6056462" y="4773529"/>
              <a:ext cx="2260157" cy="1235474"/>
              <a:chOff x="4817278" y="2984666"/>
              <a:chExt cx="2260157" cy="1235474"/>
            </a:xfrm>
          </p:grpSpPr>
          <p:grpSp>
            <p:nvGrpSpPr>
              <p:cNvPr id="12" name="Group 11">
                <a:extLst>
                  <a:ext uri="{FF2B5EF4-FFF2-40B4-BE49-F238E27FC236}">
                    <a16:creationId xmlns:a16="http://schemas.microsoft.com/office/drawing/2014/main" id="{6C1ACEA1-28BD-DCE4-86FD-2C3FA9B25881}"/>
                  </a:ext>
                </a:extLst>
              </p:cNvPr>
              <p:cNvGrpSpPr/>
              <p:nvPr/>
            </p:nvGrpSpPr>
            <p:grpSpPr>
              <a:xfrm>
                <a:off x="4817278" y="2984666"/>
                <a:ext cx="2260157" cy="847592"/>
                <a:chOff x="-1057169" y="4556345"/>
                <a:chExt cx="2260157" cy="847592"/>
              </a:xfrm>
            </p:grpSpPr>
            <p:pic>
              <p:nvPicPr>
                <p:cNvPr id="6" name="Picture 5">
                  <a:hlinkClick r:id="rId17"/>
                  <a:extLst>
                    <a:ext uri="{FF2B5EF4-FFF2-40B4-BE49-F238E27FC236}">
                      <a16:creationId xmlns:a16="http://schemas.microsoft.com/office/drawing/2014/main" id="{5844BBDF-5B01-A246-9020-73717FCA7C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0992" y="4556345"/>
                  <a:ext cx="2043415" cy="596328"/>
                </a:xfrm>
                <a:prstGeom prst="rect">
                  <a:avLst/>
                </a:prstGeom>
              </p:spPr>
            </p:pic>
            <p:sp>
              <p:nvSpPr>
                <p:cNvPr id="8" name="TextBox 7">
                  <a:extLst>
                    <a:ext uri="{FF2B5EF4-FFF2-40B4-BE49-F238E27FC236}">
                      <a16:creationId xmlns:a16="http://schemas.microsoft.com/office/drawing/2014/main" id="{3C183AAA-BE42-E519-0A3F-D83A88D708A8}"/>
                    </a:ext>
                  </a:extLst>
                </p:cNvPr>
                <p:cNvSpPr txBox="1"/>
                <p:nvPr/>
              </p:nvSpPr>
              <p:spPr>
                <a:xfrm>
                  <a:off x="-1057169" y="5157716"/>
                  <a:ext cx="2260157" cy="246221"/>
                </a:xfrm>
                <a:prstGeom prst="rect">
                  <a:avLst/>
                </a:prstGeom>
                <a:noFill/>
              </p:spPr>
              <p:txBody>
                <a:bodyPr wrap="square" rtlCol="0">
                  <a:spAutoFit/>
                </a:bodyPr>
                <a:lstStyle/>
                <a:p>
                  <a:pPr algn="ctr"/>
                  <a:r>
                    <a:rPr lang="en-US" sz="1000" dirty="0">
                      <a:solidFill>
                        <a:schemeClr val="bg2">
                          <a:lumMod val="10000"/>
                        </a:schemeClr>
                      </a:solidFill>
                    </a:rPr>
                    <a:t>(Foster Care Team)</a:t>
                  </a:r>
                </a:p>
              </p:txBody>
            </p:sp>
          </p:grpSp>
          <p:sp>
            <p:nvSpPr>
              <p:cNvPr id="22" name="TextBox 21">
                <a:extLst>
                  <a:ext uri="{FF2B5EF4-FFF2-40B4-BE49-F238E27FC236}">
                    <a16:creationId xmlns:a16="http://schemas.microsoft.com/office/drawing/2014/main" id="{07C3112F-9097-C7C6-561C-DDB88613E0C9}"/>
                  </a:ext>
                </a:extLst>
              </p:cNvPr>
              <p:cNvSpPr txBox="1"/>
              <p:nvPr/>
            </p:nvSpPr>
            <p:spPr>
              <a:xfrm>
                <a:off x="4890707" y="3758475"/>
                <a:ext cx="2043415" cy="461665"/>
              </a:xfrm>
              <a:prstGeom prst="rect">
                <a:avLst/>
              </a:prstGeom>
              <a:noFill/>
            </p:spPr>
            <p:txBody>
              <a:bodyPr wrap="square" rtlCol="0">
                <a:spAutoFit/>
              </a:bodyPr>
              <a:lstStyle/>
              <a:p>
                <a:pPr algn="ctr"/>
                <a:r>
                  <a:rPr lang="en-US" sz="1200" dirty="0">
                    <a:solidFill>
                      <a:schemeClr val="bg2">
                        <a:lumMod val="10000"/>
                      </a:schemeClr>
                    </a:solidFill>
                  </a:rPr>
                  <a:t>Member services: 877.644.4613</a:t>
                </a:r>
              </a:p>
            </p:txBody>
          </p:sp>
        </p:grpSp>
      </p:grpSp>
      <p:grpSp>
        <p:nvGrpSpPr>
          <p:cNvPr id="2" name="Group 1">
            <a:extLst>
              <a:ext uri="{FF2B5EF4-FFF2-40B4-BE49-F238E27FC236}">
                <a16:creationId xmlns:a16="http://schemas.microsoft.com/office/drawing/2014/main" id="{AABC4E2E-0AFA-57EA-C3F3-9A657C24F1F6}"/>
              </a:ext>
            </a:extLst>
          </p:cNvPr>
          <p:cNvGrpSpPr/>
          <p:nvPr/>
        </p:nvGrpSpPr>
        <p:grpSpPr>
          <a:xfrm>
            <a:off x="4326340" y="0"/>
            <a:ext cx="7865660" cy="2694556"/>
            <a:chOff x="4326340" y="0"/>
            <a:chExt cx="7865660" cy="2694556"/>
          </a:xfrm>
        </p:grpSpPr>
        <p:cxnSp>
          <p:nvCxnSpPr>
            <p:cNvPr id="3" name="Straight Connector 2">
              <a:extLst>
                <a:ext uri="{FF2B5EF4-FFF2-40B4-BE49-F238E27FC236}">
                  <a16:creationId xmlns:a16="http://schemas.microsoft.com/office/drawing/2014/main" id="{DB228338-B907-E825-760E-B0E33138BB36}"/>
                </a:ext>
              </a:extLst>
            </p:cNvPr>
            <p:cNvCxnSpPr>
              <a:cxnSpLocks/>
            </p:cNvCxnSpPr>
            <p:nvPr/>
          </p:nvCxnSpPr>
          <p:spPr>
            <a:xfrm>
              <a:off x="4326340" y="0"/>
              <a:ext cx="7865660" cy="1228299"/>
            </a:xfrm>
            <a:prstGeom prst="line">
              <a:avLst/>
            </a:prstGeom>
            <a:ln w="12700">
              <a:solidFill>
                <a:srgbClr val="5B7E9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DFD8AF9-7354-A904-9004-341E64486949}"/>
                </a:ext>
              </a:extLst>
            </p:cNvPr>
            <p:cNvCxnSpPr>
              <a:cxnSpLocks/>
            </p:cNvCxnSpPr>
            <p:nvPr/>
          </p:nvCxnSpPr>
          <p:spPr>
            <a:xfrm flipH="1" flipV="1">
              <a:off x="11041039" y="0"/>
              <a:ext cx="1150961" cy="2694556"/>
            </a:xfrm>
            <a:prstGeom prst="line">
              <a:avLst/>
            </a:prstGeom>
            <a:ln w="12700">
              <a:solidFill>
                <a:srgbClr val="5B7E9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6049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0F8A916-1E4B-0D97-71A3-D962A164FF8C}"/>
              </a:ext>
            </a:extLst>
          </p:cNvPr>
          <p:cNvGrpSpPr/>
          <p:nvPr/>
        </p:nvGrpSpPr>
        <p:grpSpPr>
          <a:xfrm>
            <a:off x="6582770" y="0"/>
            <a:ext cx="5718412" cy="2388358"/>
            <a:chOff x="6578221" y="0"/>
            <a:chExt cx="5718412" cy="2388358"/>
          </a:xfrm>
        </p:grpSpPr>
        <p:cxnSp>
          <p:nvCxnSpPr>
            <p:cNvPr id="4" name="Straight Connector 3">
              <a:extLst>
                <a:ext uri="{FF2B5EF4-FFF2-40B4-BE49-F238E27FC236}">
                  <a16:creationId xmlns:a16="http://schemas.microsoft.com/office/drawing/2014/main" id="{300AA173-970C-1769-655D-DDE544D1FD8F}"/>
                </a:ext>
              </a:extLst>
            </p:cNvPr>
            <p:cNvCxnSpPr/>
            <p:nvPr/>
          </p:nvCxnSpPr>
          <p:spPr>
            <a:xfrm>
              <a:off x="7069540" y="0"/>
              <a:ext cx="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0AF505-AB61-9C72-F08E-C4A85DA04994}"/>
                </a:ext>
              </a:extLst>
            </p:cNvPr>
            <p:cNvCxnSpPr/>
            <p:nvPr/>
          </p:nvCxnSpPr>
          <p:spPr>
            <a:xfrm>
              <a:off x="7083188" y="0"/>
              <a:ext cx="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028E261-51B3-9949-5AB5-0CFE610AC79C}"/>
                </a:ext>
              </a:extLst>
            </p:cNvPr>
            <p:cNvCxnSpPr/>
            <p:nvPr/>
          </p:nvCxnSpPr>
          <p:spPr>
            <a:xfrm flipH="1">
              <a:off x="6578221" y="1023582"/>
              <a:ext cx="5613779" cy="1091821"/>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1C2CA10-93DA-767D-895D-7508141994E9}"/>
                </a:ext>
              </a:extLst>
            </p:cNvPr>
            <p:cNvCxnSpPr/>
            <p:nvPr/>
          </p:nvCxnSpPr>
          <p:spPr>
            <a:xfrm>
              <a:off x="7083188" y="0"/>
              <a:ext cx="245660" cy="150125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846845C-4693-1B7A-FB57-1F9C9B206ED3}"/>
                </a:ext>
              </a:extLst>
            </p:cNvPr>
            <p:cNvCxnSpPr>
              <a:cxnSpLocks/>
            </p:cNvCxnSpPr>
            <p:nvPr/>
          </p:nvCxnSpPr>
          <p:spPr>
            <a:xfrm flipV="1">
              <a:off x="6578221" y="0"/>
              <a:ext cx="750627" cy="2115403"/>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B47586-A73F-A282-F41C-4393DCF7EDBB}"/>
                </a:ext>
              </a:extLst>
            </p:cNvPr>
            <p:cNvCxnSpPr/>
            <p:nvPr/>
          </p:nvCxnSpPr>
          <p:spPr>
            <a:xfrm flipH="1">
              <a:off x="7328848" y="0"/>
              <a:ext cx="2374710" cy="150125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66E9EC-C9C2-0E86-DF1A-BE91F73D6161}"/>
                </a:ext>
              </a:extLst>
            </p:cNvPr>
            <p:cNvCxnSpPr/>
            <p:nvPr/>
          </p:nvCxnSpPr>
          <p:spPr>
            <a:xfrm>
              <a:off x="9007522" y="0"/>
              <a:ext cx="95535" cy="9144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54ECB35-7B0D-1802-D73B-2DBE94C2FC28}"/>
                </a:ext>
              </a:extLst>
            </p:cNvPr>
            <p:cNvCxnSpPr>
              <a:cxnSpLocks/>
            </p:cNvCxnSpPr>
            <p:nvPr/>
          </p:nvCxnSpPr>
          <p:spPr>
            <a:xfrm flipH="1">
              <a:off x="9103057" y="0"/>
              <a:ext cx="2169994" cy="9144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572FAB-F816-A410-DA43-083A105C16D6}"/>
                </a:ext>
              </a:extLst>
            </p:cNvPr>
            <p:cNvCxnSpPr/>
            <p:nvPr/>
          </p:nvCxnSpPr>
          <p:spPr>
            <a:xfrm>
              <a:off x="10345003" y="0"/>
              <a:ext cx="1846997" cy="150125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672AF86-5C48-0DB4-0225-3913796797BE}"/>
                </a:ext>
              </a:extLst>
            </p:cNvPr>
            <p:cNvCxnSpPr/>
            <p:nvPr/>
          </p:nvCxnSpPr>
          <p:spPr>
            <a:xfrm>
              <a:off x="11532358" y="0"/>
              <a:ext cx="95535" cy="238835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DE65D2F-920C-A875-A7C8-325726DABEB3}"/>
                </a:ext>
              </a:extLst>
            </p:cNvPr>
            <p:cNvCxnSpPr/>
            <p:nvPr/>
          </p:nvCxnSpPr>
          <p:spPr>
            <a:xfrm flipH="1">
              <a:off x="11614245" y="1501254"/>
              <a:ext cx="577755" cy="88710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579169-BC52-B1A7-6AE9-9362E8EE5001}"/>
                </a:ext>
              </a:extLst>
            </p:cNvPr>
            <p:cNvCxnSpPr/>
            <p:nvPr/>
          </p:nvCxnSpPr>
          <p:spPr>
            <a:xfrm>
              <a:off x="11764370" y="0"/>
              <a:ext cx="532263" cy="4572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65" name="Title 64">
            <a:extLst>
              <a:ext uri="{FF2B5EF4-FFF2-40B4-BE49-F238E27FC236}">
                <a16:creationId xmlns:a16="http://schemas.microsoft.com/office/drawing/2014/main" id="{5ED219C2-F22F-069C-DEB0-BECCB1EBEF57}"/>
              </a:ext>
            </a:extLst>
          </p:cNvPr>
          <p:cNvSpPr>
            <a:spLocks noGrp="1"/>
          </p:cNvSpPr>
          <p:nvPr>
            <p:ph type="title" idx="4294967295"/>
          </p:nvPr>
        </p:nvSpPr>
        <p:spPr>
          <a:xfrm>
            <a:off x="1316343" y="655466"/>
            <a:ext cx="5266427" cy="1048585"/>
          </a:xfrm>
        </p:spPr>
        <p:txBody>
          <a:bodyPr>
            <a:normAutofit fontScale="90000"/>
          </a:bodyPr>
          <a:lstStyle/>
          <a:p>
            <a:r>
              <a:rPr lang="en-US" dirty="0"/>
              <a:t>How we think about our work </a:t>
            </a:r>
          </a:p>
        </p:txBody>
      </p:sp>
      <p:grpSp>
        <p:nvGrpSpPr>
          <p:cNvPr id="129" name="Group 128">
            <a:extLst>
              <a:ext uri="{FF2B5EF4-FFF2-40B4-BE49-F238E27FC236}">
                <a16:creationId xmlns:a16="http://schemas.microsoft.com/office/drawing/2014/main" id="{AC90FC2F-CCF8-D5D3-BB3F-1AD3F63ACF04}"/>
              </a:ext>
            </a:extLst>
          </p:cNvPr>
          <p:cNvGrpSpPr/>
          <p:nvPr/>
        </p:nvGrpSpPr>
        <p:grpSpPr>
          <a:xfrm>
            <a:off x="1658861" y="2167439"/>
            <a:ext cx="8405039" cy="4035095"/>
            <a:chOff x="1658861" y="2114070"/>
            <a:chExt cx="8405039" cy="4035095"/>
          </a:xfrm>
        </p:grpSpPr>
        <p:cxnSp>
          <p:nvCxnSpPr>
            <p:cNvPr id="127" name="Straight Connector 126">
              <a:extLst>
                <a:ext uri="{FF2B5EF4-FFF2-40B4-BE49-F238E27FC236}">
                  <a16:creationId xmlns:a16="http://schemas.microsoft.com/office/drawing/2014/main" id="{33384890-FA95-5D60-1E91-1CD664264D11}"/>
                </a:ext>
              </a:extLst>
            </p:cNvPr>
            <p:cNvCxnSpPr>
              <a:cxnSpLocks/>
            </p:cNvCxnSpPr>
            <p:nvPr/>
          </p:nvCxnSpPr>
          <p:spPr>
            <a:xfrm flipH="1">
              <a:off x="8442109" y="3363589"/>
              <a:ext cx="705639" cy="1509758"/>
            </a:xfrm>
            <a:prstGeom prst="line">
              <a:avLst/>
            </a:prstGeom>
            <a:ln w="38100">
              <a:solidFill>
                <a:srgbClr val="C6D8EE"/>
              </a:solidFill>
              <a:prstDash val="sysDash"/>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CEB6CE6-D478-BEBC-4406-C13575E36EBA}"/>
                </a:ext>
              </a:extLst>
            </p:cNvPr>
            <p:cNvCxnSpPr>
              <a:cxnSpLocks/>
            </p:cNvCxnSpPr>
            <p:nvPr/>
          </p:nvCxnSpPr>
          <p:spPr>
            <a:xfrm>
              <a:off x="3395303" y="3287818"/>
              <a:ext cx="671533" cy="1574412"/>
            </a:xfrm>
            <a:prstGeom prst="line">
              <a:avLst/>
            </a:prstGeom>
            <a:ln w="38100">
              <a:solidFill>
                <a:srgbClr val="C6D8EE"/>
              </a:solidFill>
              <a:prstDash val="sysDash"/>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10FD2486-46A1-F1A9-0B10-0065E25CFEB0}"/>
                </a:ext>
              </a:extLst>
            </p:cNvPr>
            <p:cNvCxnSpPr>
              <a:cxnSpLocks/>
            </p:cNvCxnSpPr>
            <p:nvPr/>
          </p:nvCxnSpPr>
          <p:spPr>
            <a:xfrm>
              <a:off x="5914664" y="3352263"/>
              <a:ext cx="0" cy="540421"/>
            </a:xfrm>
            <a:prstGeom prst="line">
              <a:avLst/>
            </a:prstGeom>
            <a:ln w="38100">
              <a:solidFill>
                <a:srgbClr val="C6D8EE"/>
              </a:solidFill>
              <a:prstDash val="sysDash"/>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F9E9D16-6356-B885-817E-63454CF0A91D}"/>
                </a:ext>
              </a:extLst>
            </p:cNvPr>
            <p:cNvCxnSpPr>
              <a:cxnSpLocks/>
            </p:cNvCxnSpPr>
            <p:nvPr/>
          </p:nvCxnSpPr>
          <p:spPr>
            <a:xfrm>
              <a:off x="8442109" y="3372875"/>
              <a:ext cx="0" cy="540421"/>
            </a:xfrm>
            <a:prstGeom prst="line">
              <a:avLst/>
            </a:prstGeom>
            <a:ln w="38100">
              <a:solidFill>
                <a:srgbClr val="C6D8EE"/>
              </a:solidFill>
              <a:prstDash val="sysDash"/>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B7DDB09-49C4-9B16-4937-A3CFACAFA128}"/>
                </a:ext>
              </a:extLst>
            </p:cNvPr>
            <p:cNvCxnSpPr>
              <a:cxnSpLocks/>
            </p:cNvCxnSpPr>
            <p:nvPr/>
          </p:nvCxnSpPr>
          <p:spPr>
            <a:xfrm>
              <a:off x="7435427" y="4347104"/>
              <a:ext cx="0" cy="540421"/>
            </a:xfrm>
            <a:prstGeom prst="line">
              <a:avLst/>
            </a:prstGeom>
            <a:ln w="38100">
              <a:solidFill>
                <a:srgbClr val="C6D8EE"/>
              </a:solidFill>
              <a:prstDash val="sysDash"/>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72A0009C-29D9-8835-0753-C8AE5EBBA287}"/>
                </a:ext>
              </a:extLst>
            </p:cNvPr>
            <p:cNvCxnSpPr>
              <a:cxnSpLocks/>
            </p:cNvCxnSpPr>
            <p:nvPr/>
          </p:nvCxnSpPr>
          <p:spPr>
            <a:xfrm>
              <a:off x="4585164" y="4295147"/>
              <a:ext cx="0" cy="540421"/>
            </a:xfrm>
            <a:prstGeom prst="line">
              <a:avLst/>
            </a:prstGeom>
            <a:ln w="38100">
              <a:solidFill>
                <a:srgbClr val="C6D8EE"/>
              </a:solidFill>
              <a:prstDash val="sysDash"/>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0A01AD66-EF8D-D0A0-02ED-9FCD196C69F8}"/>
                </a:ext>
              </a:extLst>
            </p:cNvPr>
            <p:cNvCxnSpPr>
              <a:cxnSpLocks/>
            </p:cNvCxnSpPr>
            <p:nvPr/>
          </p:nvCxnSpPr>
          <p:spPr>
            <a:xfrm>
              <a:off x="2921063" y="3352263"/>
              <a:ext cx="0" cy="540421"/>
            </a:xfrm>
            <a:prstGeom prst="line">
              <a:avLst/>
            </a:prstGeom>
            <a:ln w="38100">
              <a:solidFill>
                <a:srgbClr val="C6D8EE"/>
              </a:solidFill>
              <a:prstDash val="sysDash"/>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0A394149-8E74-5742-49BA-E759EB662448}"/>
                </a:ext>
              </a:extLst>
            </p:cNvPr>
            <p:cNvCxnSpPr>
              <a:cxnSpLocks/>
            </p:cNvCxnSpPr>
            <p:nvPr/>
          </p:nvCxnSpPr>
          <p:spPr>
            <a:xfrm>
              <a:off x="7000807" y="2785696"/>
              <a:ext cx="869241" cy="1"/>
            </a:xfrm>
            <a:prstGeom prst="line">
              <a:avLst/>
            </a:prstGeom>
            <a:ln w="38100">
              <a:solidFill>
                <a:srgbClr val="00374B"/>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D10AFE9-67FC-14C7-3958-1A81363E522F}"/>
                </a:ext>
              </a:extLst>
            </p:cNvPr>
            <p:cNvCxnSpPr>
              <a:cxnSpLocks/>
              <a:endCxn id="109" idx="1"/>
            </p:cNvCxnSpPr>
            <p:nvPr/>
          </p:nvCxnSpPr>
          <p:spPr>
            <a:xfrm>
              <a:off x="3880062" y="2770868"/>
              <a:ext cx="869241" cy="1"/>
            </a:xfrm>
            <a:prstGeom prst="line">
              <a:avLst/>
            </a:prstGeom>
            <a:ln w="38100">
              <a:solidFill>
                <a:srgbClr val="00374B"/>
              </a:solidFill>
              <a:prstDash val="sysDash"/>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404614EA-D714-01CC-DA30-464EFA7CD4F4}"/>
                </a:ext>
              </a:extLst>
            </p:cNvPr>
            <p:cNvSpPr/>
            <p:nvPr/>
          </p:nvSpPr>
          <p:spPr>
            <a:xfrm>
              <a:off x="2111057" y="3892684"/>
              <a:ext cx="7841974" cy="548615"/>
            </a:xfrm>
            <a:prstGeom prst="roundRect">
              <a:avLst>
                <a:gd name="adj" fmla="val 50000"/>
              </a:avLst>
            </a:prstGeom>
            <a:solidFill>
              <a:srgbClr val="BDDA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Rounded Corners 77">
              <a:extLst>
                <a:ext uri="{FF2B5EF4-FFF2-40B4-BE49-F238E27FC236}">
                  <a16:creationId xmlns:a16="http://schemas.microsoft.com/office/drawing/2014/main" id="{9B398FE7-2BCB-B110-D455-5AE0DFF68952}"/>
                </a:ext>
              </a:extLst>
            </p:cNvPr>
            <p:cNvSpPr/>
            <p:nvPr/>
          </p:nvSpPr>
          <p:spPr>
            <a:xfrm>
              <a:off x="1658861" y="2115403"/>
              <a:ext cx="2320412" cy="1313597"/>
            </a:xfrm>
            <a:prstGeom prst="roundRect">
              <a:avLst>
                <a:gd name="adj" fmla="val 22655"/>
              </a:avLst>
            </a:prstGeom>
            <a:solidFill>
              <a:srgbClr val="BDDA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Rounded Corners 106">
              <a:extLst>
                <a:ext uri="{FF2B5EF4-FFF2-40B4-BE49-F238E27FC236}">
                  <a16:creationId xmlns:a16="http://schemas.microsoft.com/office/drawing/2014/main" id="{A6E6D6B3-8536-716E-5F06-8299DF6E08AE}"/>
                </a:ext>
              </a:extLst>
            </p:cNvPr>
            <p:cNvSpPr/>
            <p:nvPr/>
          </p:nvSpPr>
          <p:spPr>
            <a:xfrm>
              <a:off x="7743488" y="2115403"/>
              <a:ext cx="2320412" cy="1313597"/>
            </a:xfrm>
            <a:prstGeom prst="roundRect">
              <a:avLst>
                <a:gd name="adj" fmla="val 22655"/>
              </a:avLst>
            </a:prstGeom>
            <a:solidFill>
              <a:srgbClr val="BDDA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Rounded Corners 108">
              <a:extLst>
                <a:ext uri="{FF2B5EF4-FFF2-40B4-BE49-F238E27FC236}">
                  <a16:creationId xmlns:a16="http://schemas.microsoft.com/office/drawing/2014/main" id="{1567DB31-D88B-2DD6-83BB-8727A01E0C0C}"/>
                </a:ext>
              </a:extLst>
            </p:cNvPr>
            <p:cNvSpPr/>
            <p:nvPr/>
          </p:nvSpPr>
          <p:spPr>
            <a:xfrm>
              <a:off x="4749303" y="2114070"/>
              <a:ext cx="2320412" cy="1313597"/>
            </a:xfrm>
            <a:prstGeom prst="roundRect">
              <a:avLst>
                <a:gd name="adj" fmla="val 22655"/>
              </a:avLst>
            </a:prstGeom>
            <a:solidFill>
              <a:srgbClr val="BDDA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919E0830-30C7-9011-EDF6-0C569E5DD164}"/>
                </a:ext>
              </a:extLst>
            </p:cNvPr>
            <p:cNvSpPr txBox="1"/>
            <p:nvPr/>
          </p:nvSpPr>
          <p:spPr>
            <a:xfrm>
              <a:off x="1934071" y="2293950"/>
              <a:ext cx="1672526" cy="923330"/>
            </a:xfrm>
            <a:prstGeom prst="rect">
              <a:avLst/>
            </a:prstGeom>
            <a:noFill/>
          </p:spPr>
          <p:txBody>
            <a:bodyPr wrap="square" rtlCol="0">
              <a:spAutoFit/>
            </a:bodyPr>
            <a:lstStyle/>
            <a:p>
              <a:pPr algn="ctr"/>
              <a:r>
                <a:rPr lang="en-US" b="1" dirty="0">
                  <a:solidFill>
                    <a:schemeClr val="bg1"/>
                  </a:solidFill>
                  <a:latin typeface="Segoe UI" panose="020B0502040204020203" pitchFamily="34" charset="0"/>
                  <a:cs typeface="Segoe UI" panose="020B0502040204020203" pitchFamily="34" charset="0"/>
                </a:rPr>
                <a:t>Early Childhood (Prenatal-5)</a:t>
              </a:r>
            </a:p>
          </p:txBody>
        </p:sp>
        <p:sp>
          <p:nvSpPr>
            <p:cNvPr id="61" name="TextBox 60">
              <a:extLst>
                <a:ext uri="{FF2B5EF4-FFF2-40B4-BE49-F238E27FC236}">
                  <a16:creationId xmlns:a16="http://schemas.microsoft.com/office/drawing/2014/main" id="{0FD551DA-DB07-4C6C-B379-8A0461BD9CEE}"/>
                </a:ext>
              </a:extLst>
            </p:cNvPr>
            <p:cNvSpPr txBox="1"/>
            <p:nvPr/>
          </p:nvSpPr>
          <p:spPr>
            <a:xfrm>
              <a:off x="5073246" y="2432450"/>
              <a:ext cx="1672526" cy="646331"/>
            </a:xfrm>
            <a:prstGeom prst="rect">
              <a:avLst/>
            </a:prstGeom>
            <a:noFill/>
          </p:spPr>
          <p:txBody>
            <a:bodyPr wrap="square" rtlCol="0">
              <a:spAutoFit/>
            </a:bodyPr>
            <a:lstStyle/>
            <a:p>
              <a:pPr algn="ctr"/>
              <a:r>
                <a:rPr lang="en-US" b="1" dirty="0">
                  <a:solidFill>
                    <a:schemeClr val="bg1"/>
                  </a:solidFill>
                  <a:latin typeface="Segoe UI" panose="020B0502040204020203" pitchFamily="34" charset="0"/>
                  <a:cs typeface="Segoe UI" panose="020B0502040204020203" pitchFamily="34" charset="0"/>
                </a:rPr>
                <a:t>School Age Youth (5-18)</a:t>
              </a:r>
            </a:p>
          </p:txBody>
        </p:sp>
        <p:sp>
          <p:nvSpPr>
            <p:cNvPr id="56" name="TextBox 55">
              <a:extLst>
                <a:ext uri="{FF2B5EF4-FFF2-40B4-BE49-F238E27FC236}">
                  <a16:creationId xmlns:a16="http://schemas.microsoft.com/office/drawing/2014/main" id="{4BD3783A-3D68-7060-55DB-E707A452FF96}"/>
                </a:ext>
              </a:extLst>
            </p:cNvPr>
            <p:cNvSpPr txBox="1"/>
            <p:nvPr/>
          </p:nvSpPr>
          <p:spPr>
            <a:xfrm>
              <a:off x="7996608" y="2432587"/>
              <a:ext cx="1814171" cy="646331"/>
            </a:xfrm>
            <a:prstGeom prst="rect">
              <a:avLst/>
            </a:prstGeom>
            <a:noFill/>
          </p:spPr>
          <p:txBody>
            <a:bodyPr wrap="square" rtlCol="0">
              <a:spAutoFit/>
            </a:bodyPr>
            <a:lstStyle/>
            <a:p>
              <a:pPr algn="ctr"/>
              <a:r>
                <a:rPr lang="en-US" b="1" dirty="0">
                  <a:solidFill>
                    <a:schemeClr val="bg1"/>
                  </a:solidFill>
                  <a:latin typeface="Segoe UI" panose="020B0502040204020203" pitchFamily="34" charset="0"/>
                  <a:cs typeface="Segoe UI" panose="020B0502040204020203" pitchFamily="34" charset="0"/>
                </a:rPr>
                <a:t>Transition Age Youth (16-25)</a:t>
              </a:r>
            </a:p>
          </p:txBody>
        </p:sp>
        <p:sp>
          <p:nvSpPr>
            <p:cNvPr id="110" name="Rectangle: Rounded Corners 109">
              <a:extLst>
                <a:ext uri="{FF2B5EF4-FFF2-40B4-BE49-F238E27FC236}">
                  <a16:creationId xmlns:a16="http://schemas.microsoft.com/office/drawing/2014/main" id="{0104DC92-B3EB-4775-3CC3-8CBAB8D64925}"/>
                </a:ext>
              </a:extLst>
            </p:cNvPr>
            <p:cNvSpPr/>
            <p:nvPr/>
          </p:nvSpPr>
          <p:spPr>
            <a:xfrm>
              <a:off x="3244447" y="4835568"/>
              <a:ext cx="2320412" cy="1313597"/>
            </a:xfrm>
            <a:prstGeom prst="roundRect">
              <a:avLst>
                <a:gd name="adj" fmla="val 22655"/>
              </a:avLst>
            </a:prstGeom>
            <a:solidFill>
              <a:srgbClr val="BDDA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Rounded Corners 110">
              <a:extLst>
                <a:ext uri="{FF2B5EF4-FFF2-40B4-BE49-F238E27FC236}">
                  <a16:creationId xmlns:a16="http://schemas.microsoft.com/office/drawing/2014/main" id="{6770D6C4-C8D3-C135-3F6A-7E3B45284179}"/>
                </a:ext>
              </a:extLst>
            </p:cNvPr>
            <p:cNvSpPr/>
            <p:nvPr/>
          </p:nvSpPr>
          <p:spPr>
            <a:xfrm>
              <a:off x="6465811" y="4835568"/>
              <a:ext cx="2320412" cy="1313597"/>
            </a:xfrm>
            <a:prstGeom prst="roundRect">
              <a:avLst>
                <a:gd name="adj" fmla="val 22655"/>
              </a:avLst>
            </a:prstGeom>
            <a:solidFill>
              <a:srgbClr val="BDDA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926D8320-D96F-BF9A-45FC-096EAF1633EA}"/>
                </a:ext>
              </a:extLst>
            </p:cNvPr>
            <p:cNvSpPr txBox="1"/>
            <p:nvPr/>
          </p:nvSpPr>
          <p:spPr>
            <a:xfrm>
              <a:off x="3556338" y="5169199"/>
              <a:ext cx="1672526" cy="646331"/>
            </a:xfrm>
            <a:prstGeom prst="rect">
              <a:avLst/>
            </a:prstGeom>
            <a:noFill/>
          </p:spPr>
          <p:txBody>
            <a:bodyPr wrap="square" rtlCol="0">
              <a:spAutoFit/>
            </a:bodyPr>
            <a:lstStyle/>
            <a:p>
              <a:pPr algn="ctr"/>
              <a:r>
                <a:rPr lang="en-US" b="1" dirty="0">
                  <a:solidFill>
                    <a:schemeClr val="bg1"/>
                  </a:solidFill>
                  <a:latin typeface="Segoe UI" panose="020B0502040204020203" pitchFamily="34" charset="0"/>
                  <a:cs typeface="Segoe UI" panose="020B0502040204020203" pitchFamily="34" charset="0"/>
                </a:rPr>
                <a:t>Pregnant &amp; Parenting</a:t>
              </a:r>
            </a:p>
          </p:txBody>
        </p:sp>
        <p:sp>
          <p:nvSpPr>
            <p:cNvPr id="113" name="TextBox 112">
              <a:extLst>
                <a:ext uri="{FF2B5EF4-FFF2-40B4-BE49-F238E27FC236}">
                  <a16:creationId xmlns:a16="http://schemas.microsoft.com/office/drawing/2014/main" id="{96206E91-F334-8939-A4BA-8FE5E183E2C7}"/>
                </a:ext>
              </a:extLst>
            </p:cNvPr>
            <p:cNvSpPr txBox="1"/>
            <p:nvPr/>
          </p:nvSpPr>
          <p:spPr>
            <a:xfrm>
              <a:off x="3670552" y="3977772"/>
              <a:ext cx="4850895" cy="369332"/>
            </a:xfrm>
            <a:prstGeom prst="rect">
              <a:avLst/>
            </a:prstGeom>
            <a:noFill/>
          </p:spPr>
          <p:txBody>
            <a:bodyPr wrap="square" rtlCol="0">
              <a:spAutoFit/>
            </a:bodyPr>
            <a:lstStyle/>
            <a:p>
              <a:pPr algn="ctr"/>
              <a:r>
                <a:rPr lang="en-US" b="1" dirty="0">
                  <a:solidFill>
                    <a:schemeClr val="bg1"/>
                  </a:solidFill>
                  <a:latin typeface="Segoe UI" panose="020B0502040204020203" pitchFamily="34" charset="0"/>
                  <a:cs typeface="Segoe UI" panose="020B0502040204020203" pitchFamily="34" charset="0"/>
                </a:rPr>
                <a:t>Family Systems and Crossover Programs</a:t>
              </a:r>
            </a:p>
          </p:txBody>
        </p:sp>
        <p:sp>
          <p:nvSpPr>
            <p:cNvPr id="114" name="TextBox 113">
              <a:extLst>
                <a:ext uri="{FF2B5EF4-FFF2-40B4-BE49-F238E27FC236}">
                  <a16:creationId xmlns:a16="http://schemas.microsoft.com/office/drawing/2014/main" id="{6667487C-8057-05D3-FC61-45EC82A554FF}"/>
                </a:ext>
              </a:extLst>
            </p:cNvPr>
            <p:cNvSpPr txBox="1"/>
            <p:nvPr/>
          </p:nvSpPr>
          <p:spPr>
            <a:xfrm>
              <a:off x="6769583" y="5044893"/>
              <a:ext cx="1672526" cy="923330"/>
            </a:xfrm>
            <a:prstGeom prst="rect">
              <a:avLst/>
            </a:prstGeom>
            <a:noFill/>
          </p:spPr>
          <p:txBody>
            <a:bodyPr wrap="square" rtlCol="0">
              <a:spAutoFit/>
            </a:bodyPr>
            <a:lstStyle/>
            <a:p>
              <a:pPr algn="ctr"/>
              <a:r>
                <a:rPr lang="en-US" b="1" dirty="0">
                  <a:solidFill>
                    <a:schemeClr val="bg1"/>
                  </a:solidFill>
                  <a:latin typeface="Segoe UI" panose="020B0502040204020203" pitchFamily="34" charset="0"/>
                  <a:cs typeface="Segoe UI" panose="020B0502040204020203" pitchFamily="34" charset="0"/>
                </a:rPr>
                <a:t>Adult Services (18+)</a:t>
              </a:r>
            </a:p>
          </p:txBody>
        </p:sp>
      </p:grpSp>
    </p:spTree>
    <p:extLst>
      <p:ext uri="{BB962C8B-B14F-4D97-AF65-F5344CB8AC3E}">
        <p14:creationId xmlns:p14="http://schemas.microsoft.com/office/powerpoint/2010/main" val="4289126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C0178-1FB3-BE10-57FA-B4416F930806}"/>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3F1DFEDB-C54A-9D90-68DD-9ECC4EB24D24}"/>
              </a:ext>
            </a:extLst>
          </p:cNvPr>
          <p:cNvGrpSpPr/>
          <p:nvPr/>
        </p:nvGrpSpPr>
        <p:grpSpPr>
          <a:xfrm>
            <a:off x="6582770" y="0"/>
            <a:ext cx="5718412" cy="2388358"/>
            <a:chOff x="6578221" y="0"/>
            <a:chExt cx="5718412" cy="2388358"/>
          </a:xfrm>
        </p:grpSpPr>
        <p:cxnSp>
          <p:nvCxnSpPr>
            <p:cNvPr id="16" name="Straight Connector 15">
              <a:extLst>
                <a:ext uri="{FF2B5EF4-FFF2-40B4-BE49-F238E27FC236}">
                  <a16:creationId xmlns:a16="http://schemas.microsoft.com/office/drawing/2014/main" id="{5B1D5410-DA69-C583-1A69-1CF8CC1B4493}"/>
                </a:ext>
              </a:extLst>
            </p:cNvPr>
            <p:cNvCxnSpPr/>
            <p:nvPr/>
          </p:nvCxnSpPr>
          <p:spPr>
            <a:xfrm>
              <a:off x="7069540" y="0"/>
              <a:ext cx="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7FABD7E-3499-E19E-A262-B7DBEDABF052}"/>
                </a:ext>
              </a:extLst>
            </p:cNvPr>
            <p:cNvCxnSpPr/>
            <p:nvPr/>
          </p:nvCxnSpPr>
          <p:spPr>
            <a:xfrm>
              <a:off x="7083188" y="0"/>
              <a:ext cx="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507FC94-4867-0C7D-356E-DE066554E82B}"/>
                </a:ext>
              </a:extLst>
            </p:cNvPr>
            <p:cNvCxnSpPr/>
            <p:nvPr/>
          </p:nvCxnSpPr>
          <p:spPr>
            <a:xfrm flipH="1">
              <a:off x="6578221" y="1023582"/>
              <a:ext cx="5613779" cy="1091821"/>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3412266-CFCB-3842-3C4E-175AEF637CF0}"/>
                </a:ext>
              </a:extLst>
            </p:cNvPr>
            <p:cNvCxnSpPr/>
            <p:nvPr/>
          </p:nvCxnSpPr>
          <p:spPr>
            <a:xfrm>
              <a:off x="7083188" y="0"/>
              <a:ext cx="245660" cy="150125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CA94B31-1875-6E43-2198-8EA997404E2B}"/>
                </a:ext>
              </a:extLst>
            </p:cNvPr>
            <p:cNvCxnSpPr>
              <a:cxnSpLocks/>
            </p:cNvCxnSpPr>
            <p:nvPr/>
          </p:nvCxnSpPr>
          <p:spPr>
            <a:xfrm flipV="1">
              <a:off x="6578221" y="0"/>
              <a:ext cx="750627" cy="2115403"/>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B17765-8585-A12E-9119-5E7EB60FB32C}"/>
                </a:ext>
              </a:extLst>
            </p:cNvPr>
            <p:cNvCxnSpPr/>
            <p:nvPr/>
          </p:nvCxnSpPr>
          <p:spPr>
            <a:xfrm flipH="1">
              <a:off x="7328848" y="0"/>
              <a:ext cx="2374710" cy="150125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A4515C5-9683-C433-7ECC-147FCFF0C1C7}"/>
                </a:ext>
              </a:extLst>
            </p:cNvPr>
            <p:cNvCxnSpPr/>
            <p:nvPr/>
          </p:nvCxnSpPr>
          <p:spPr>
            <a:xfrm>
              <a:off x="9007522" y="0"/>
              <a:ext cx="95535" cy="9144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C1FB4F9-4DAF-FF9D-538A-F2529B0D8B05}"/>
                </a:ext>
              </a:extLst>
            </p:cNvPr>
            <p:cNvCxnSpPr>
              <a:cxnSpLocks/>
            </p:cNvCxnSpPr>
            <p:nvPr/>
          </p:nvCxnSpPr>
          <p:spPr>
            <a:xfrm flipH="1">
              <a:off x="9103057" y="0"/>
              <a:ext cx="2169994" cy="9144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B0755CD-466E-9F20-5512-0AE309DF4A56}"/>
                </a:ext>
              </a:extLst>
            </p:cNvPr>
            <p:cNvCxnSpPr/>
            <p:nvPr/>
          </p:nvCxnSpPr>
          <p:spPr>
            <a:xfrm>
              <a:off x="10345003" y="0"/>
              <a:ext cx="1846997" cy="150125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B57511C-C7AE-B0FE-7FF1-A1444B20D05A}"/>
                </a:ext>
              </a:extLst>
            </p:cNvPr>
            <p:cNvCxnSpPr/>
            <p:nvPr/>
          </p:nvCxnSpPr>
          <p:spPr>
            <a:xfrm>
              <a:off x="11532358" y="0"/>
              <a:ext cx="95535" cy="238835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CA603B1-3BF6-872E-AC2B-0FD2670FBBCF}"/>
                </a:ext>
              </a:extLst>
            </p:cNvPr>
            <p:cNvCxnSpPr/>
            <p:nvPr/>
          </p:nvCxnSpPr>
          <p:spPr>
            <a:xfrm flipH="1">
              <a:off x="11614245" y="1501254"/>
              <a:ext cx="577755" cy="88710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2B099C7-7A61-0A86-6023-F8D5076A5CD8}"/>
                </a:ext>
              </a:extLst>
            </p:cNvPr>
            <p:cNvCxnSpPr/>
            <p:nvPr/>
          </p:nvCxnSpPr>
          <p:spPr>
            <a:xfrm>
              <a:off x="11764370" y="0"/>
              <a:ext cx="532263" cy="4572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8F624A7C-13C7-35F8-6D28-98D7BCE30384}"/>
              </a:ext>
            </a:extLst>
          </p:cNvPr>
          <p:cNvGrpSpPr/>
          <p:nvPr/>
        </p:nvGrpSpPr>
        <p:grpSpPr>
          <a:xfrm>
            <a:off x="1767459" y="2918028"/>
            <a:ext cx="8220173" cy="1959634"/>
            <a:chOff x="1796956" y="3370312"/>
            <a:chExt cx="8220173" cy="1959634"/>
          </a:xfrm>
        </p:grpSpPr>
        <p:sp>
          <p:nvSpPr>
            <p:cNvPr id="41" name="Rectangle: Rounded Corners 40">
              <a:extLst>
                <a:ext uri="{FF2B5EF4-FFF2-40B4-BE49-F238E27FC236}">
                  <a16:creationId xmlns:a16="http://schemas.microsoft.com/office/drawing/2014/main" id="{3E5243EA-A54F-C2A3-FA9F-E0E54866B44F}"/>
                </a:ext>
              </a:extLst>
            </p:cNvPr>
            <p:cNvSpPr/>
            <p:nvPr/>
          </p:nvSpPr>
          <p:spPr>
            <a:xfrm>
              <a:off x="1973734" y="3780561"/>
              <a:ext cx="7841974" cy="119270"/>
            </a:xfrm>
            <a:prstGeom prst="roundRect">
              <a:avLst>
                <a:gd name="adj" fmla="val 50000"/>
              </a:avLst>
            </a:prstGeom>
            <a:solidFill>
              <a:srgbClr val="C6D8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C46CBBFB-DB69-6316-AA3C-27A6E563B219}"/>
                </a:ext>
              </a:extLst>
            </p:cNvPr>
            <p:cNvSpPr txBox="1"/>
            <p:nvPr/>
          </p:nvSpPr>
          <p:spPr>
            <a:xfrm>
              <a:off x="1796956" y="4303528"/>
              <a:ext cx="1672526" cy="923330"/>
            </a:xfrm>
            <a:prstGeom prst="rect">
              <a:avLst/>
            </a:prstGeom>
            <a:noFill/>
          </p:spPr>
          <p:txBody>
            <a:bodyPr wrap="square" rtlCol="0">
              <a:spAutoFit/>
            </a:bodyPr>
            <a:lstStyle/>
            <a:p>
              <a:pPr algn="ctr"/>
              <a:r>
                <a:rPr lang="en-US" sz="1800" dirty="0">
                  <a:hlinkClick r:id="rId3">
                    <a:extLst>
                      <a:ext uri="{A12FA001-AC4F-418D-AE19-62706E023703}">
                        <ahyp:hlinkClr xmlns:ahyp="http://schemas.microsoft.com/office/drawing/2018/hyperlinkcolor" val="tx"/>
                      </a:ext>
                    </a:extLst>
                  </a:hlinkClick>
                </a:rPr>
                <a:t>Mental Health Assessment for Young Children</a:t>
              </a:r>
              <a:endParaRPr lang="en-US" sz="1800" dirty="0"/>
            </a:p>
          </p:txBody>
        </p:sp>
        <p:grpSp>
          <p:nvGrpSpPr>
            <p:cNvPr id="85" name="Group 84">
              <a:extLst>
                <a:ext uri="{FF2B5EF4-FFF2-40B4-BE49-F238E27FC236}">
                  <a16:creationId xmlns:a16="http://schemas.microsoft.com/office/drawing/2014/main" id="{B019668F-CD26-0303-CF10-E8EB07CF6844}"/>
                </a:ext>
              </a:extLst>
            </p:cNvPr>
            <p:cNvGrpSpPr/>
            <p:nvPr/>
          </p:nvGrpSpPr>
          <p:grpSpPr>
            <a:xfrm>
              <a:off x="2132073" y="3370312"/>
              <a:ext cx="914400" cy="914400"/>
              <a:chOff x="3325130" y="5886203"/>
              <a:chExt cx="914400" cy="914400"/>
            </a:xfrm>
          </p:grpSpPr>
          <p:sp>
            <p:nvSpPr>
              <p:cNvPr id="13" name="Oval 12">
                <a:extLst>
                  <a:ext uri="{FF2B5EF4-FFF2-40B4-BE49-F238E27FC236}">
                    <a16:creationId xmlns:a16="http://schemas.microsoft.com/office/drawing/2014/main" id="{A82C60F4-B519-600C-78A9-DA6912A5B8E9}"/>
                  </a:ext>
                </a:extLst>
              </p:cNvPr>
              <p:cNvSpPr/>
              <p:nvPr/>
            </p:nvSpPr>
            <p:spPr>
              <a:xfrm>
                <a:off x="3334538" y="5905019"/>
                <a:ext cx="895584" cy="8955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8" name="Graphic 97" descr="Right And Left Brain with solid fill">
                <a:extLst>
                  <a:ext uri="{FF2B5EF4-FFF2-40B4-BE49-F238E27FC236}">
                    <a16:creationId xmlns:a16="http://schemas.microsoft.com/office/drawing/2014/main" id="{FA9C478D-B374-0DF0-0E67-1FAED4245F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25130" y="5886203"/>
                <a:ext cx="914400" cy="914400"/>
              </a:xfrm>
              <a:prstGeom prst="rect">
                <a:avLst/>
              </a:prstGeom>
            </p:spPr>
          </p:pic>
        </p:grpSp>
        <p:grpSp>
          <p:nvGrpSpPr>
            <p:cNvPr id="106" name="Group 105">
              <a:extLst>
                <a:ext uri="{FF2B5EF4-FFF2-40B4-BE49-F238E27FC236}">
                  <a16:creationId xmlns:a16="http://schemas.microsoft.com/office/drawing/2014/main" id="{AA5B7DF6-556B-13D3-DF57-B135D7721DD8}"/>
                </a:ext>
              </a:extLst>
            </p:cNvPr>
            <p:cNvGrpSpPr/>
            <p:nvPr/>
          </p:nvGrpSpPr>
          <p:grpSpPr>
            <a:xfrm>
              <a:off x="4344951" y="3422541"/>
              <a:ext cx="895584" cy="895584"/>
              <a:chOff x="3266781" y="1917796"/>
              <a:chExt cx="895584" cy="895584"/>
            </a:xfrm>
          </p:grpSpPr>
          <p:sp>
            <p:nvSpPr>
              <p:cNvPr id="7" name="Oval 6">
                <a:extLst>
                  <a:ext uri="{FF2B5EF4-FFF2-40B4-BE49-F238E27FC236}">
                    <a16:creationId xmlns:a16="http://schemas.microsoft.com/office/drawing/2014/main" id="{5B31264C-08D4-7D02-22D9-8013E6BCBC7F}"/>
                  </a:ext>
                </a:extLst>
              </p:cNvPr>
              <p:cNvSpPr/>
              <p:nvPr/>
            </p:nvSpPr>
            <p:spPr>
              <a:xfrm>
                <a:off x="3266781" y="1917796"/>
                <a:ext cx="895584" cy="8955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Graphic 95" descr="Family with girl with solid fill">
                <a:extLst>
                  <a:ext uri="{FF2B5EF4-FFF2-40B4-BE49-F238E27FC236}">
                    <a16:creationId xmlns:a16="http://schemas.microsoft.com/office/drawing/2014/main" id="{1FA3BDAB-FC54-7E80-BB52-0B4E69E17D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58221" y="1982726"/>
                <a:ext cx="731520" cy="731520"/>
              </a:xfrm>
              <a:prstGeom prst="rect">
                <a:avLst/>
              </a:prstGeom>
            </p:spPr>
          </p:pic>
        </p:grpSp>
        <p:grpSp>
          <p:nvGrpSpPr>
            <p:cNvPr id="105" name="Group 104">
              <a:extLst>
                <a:ext uri="{FF2B5EF4-FFF2-40B4-BE49-F238E27FC236}">
                  <a16:creationId xmlns:a16="http://schemas.microsoft.com/office/drawing/2014/main" id="{41DBF2EF-96BA-ECDD-C764-2FA74CF8256E}"/>
                </a:ext>
              </a:extLst>
            </p:cNvPr>
            <p:cNvGrpSpPr/>
            <p:nvPr/>
          </p:nvGrpSpPr>
          <p:grpSpPr>
            <a:xfrm>
              <a:off x="6539013" y="3429000"/>
              <a:ext cx="895584" cy="895584"/>
              <a:chOff x="4818916" y="2182220"/>
              <a:chExt cx="895584" cy="895584"/>
            </a:xfrm>
          </p:grpSpPr>
          <p:sp>
            <p:nvSpPr>
              <p:cNvPr id="10" name="Oval 9">
                <a:extLst>
                  <a:ext uri="{FF2B5EF4-FFF2-40B4-BE49-F238E27FC236}">
                    <a16:creationId xmlns:a16="http://schemas.microsoft.com/office/drawing/2014/main" id="{30750C7D-7264-A4AD-A021-B0F767F2B740}"/>
                  </a:ext>
                </a:extLst>
              </p:cNvPr>
              <p:cNvSpPr/>
              <p:nvPr/>
            </p:nvSpPr>
            <p:spPr>
              <a:xfrm>
                <a:off x="4818916" y="2182220"/>
                <a:ext cx="895584" cy="8955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Graphic 98" descr="Pregnant lady with solid fill">
                <a:extLst>
                  <a:ext uri="{FF2B5EF4-FFF2-40B4-BE49-F238E27FC236}">
                    <a16:creationId xmlns:a16="http://schemas.microsoft.com/office/drawing/2014/main" id="{2C280345-34FB-4E94-92E7-66CED505C80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00948" y="2264252"/>
                <a:ext cx="731520" cy="731520"/>
              </a:xfrm>
              <a:prstGeom prst="rect">
                <a:avLst/>
              </a:prstGeom>
            </p:spPr>
          </p:pic>
          <p:pic>
            <p:nvPicPr>
              <p:cNvPr id="101" name="Graphic 100" descr="Heart with solid fill">
                <a:extLst>
                  <a:ext uri="{FF2B5EF4-FFF2-40B4-BE49-F238E27FC236}">
                    <a16:creationId xmlns:a16="http://schemas.microsoft.com/office/drawing/2014/main" id="{A0B8055E-6DE8-48F1-DD00-E65965C9D26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13467" y="2531366"/>
                <a:ext cx="182880" cy="182880"/>
              </a:xfrm>
              <a:prstGeom prst="rect">
                <a:avLst/>
              </a:prstGeom>
            </p:spPr>
          </p:pic>
        </p:grpSp>
        <p:grpSp>
          <p:nvGrpSpPr>
            <p:cNvPr id="104" name="Group 103">
              <a:extLst>
                <a:ext uri="{FF2B5EF4-FFF2-40B4-BE49-F238E27FC236}">
                  <a16:creationId xmlns:a16="http://schemas.microsoft.com/office/drawing/2014/main" id="{B66A37EF-8A84-CB87-F7CC-9B00D27E61BB}"/>
                </a:ext>
              </a:extLst>
            </p:cNvPr>
            <p:cNvGrpSpPr/>
            <p:nvPr/>
          </p:nvGrpSpPr>
          <p:grpSpPr>
            <a:xfrm>
              <a:off x="8733074" y="3412231"/>
              <a:ext cx="895584" cy="895584"/>
              <a:chOff x="6487892" y="2233993"/>
              <a:chExt cx="895584" cy="895584"/>
            </a:xfrm>
          </p:grpSpPr>
          <p:sp>
            <p:nvSpPr>
              <p:cNvPr id="11" name="Oval 10">
                <a:extLst>
                  <a:ext uri="{FF2B5EF4-FFF2-40B4-BE49-F238E27FC236}">
                    <a16:creationId xmlns:a16="http://schemas.microsoft.com/office/drawing/2014/main" id="{426EFD84-FCC8-7E7F-9D2C-D1D0E7CF808A}"/>
                  </a:ext>
                </a:extLst>
              </p:cNvPr>
              <p:cNvSpPr/>
              <p:nvPr/>
            </p:nvSpPr>
            <p:spPr>
              <a:xfrm>
                <a:off x="6487892" y="2233993"/>
                <a:ext cx="895584" cy="8955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Graphic 102" descr="DNA with solid fill">
                <a:extLst>
                  <a:ext uri="{FF2B5EF4-FFF2-40B4-BE49-F238E27FC236}">
                    <a16:creationId xmlns:a16="http://schemas.microsoft.com/office/drawing/2014/main" id="{45913E7A-4D3F-8A90-52E4-4DB2832D684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834744">
                <a:off x="6569924" y="2274402"/>
                <a:ext cx="731520" cy="731520"/>
              </a:xfrm>
              <a:prstGeom prst="rect">
                <a:avLst/>
              </a:prstGeom>
            </p:spPr>
          </p:pic>
        </p:grpSp>
        <p:sp>
          <p:nvSpPr>
            <p:cNvPr id="107" name="TextBox 106">
              <a:extLst>
                <a:ext uri="{FF2B5EF4-FFF2-40B4-BE49-F238E27FC236}">
                  <a16:creationId xmlns:a16="http://schemas.microsoft.com/office/drawing/2014/main" id="{C5705100-AAB4-396B-EFBB-9DE8241D7552}"/>
                </a:ext>
              </a:extLst>
            </p:cNvPr>
            <p:cNvSpPr txBox="1"/>
            <p:nvPr/>
          </p:nvSpPr>
          <p:spPr>
            <a:xfrm>
              <a:off x="3956480" y="4363661"/>
              <a:ext cx="1672526" cy="923330"/>
            </a:xfrm>
            <a:prstGeom prst="rect">
              <a:avLst/>
            </a:prstGeom>
            <a:noFill/>
          </p:spPr>
          <p:txBody>
            <a:bodyPr wrap="square" rtlCol="0">
              <a:spAutoFit/>
            </a:bodyPr>
            <a:lstStyle/>
            <a:p>
              <a:pPr algn="ctr"/>
              <a:r>
                <a:rPr lang="en-US" sz="1800" dirty="0">
                  <a:hlinkClick r:id="rId14">
                    <a:extLst>
                      <a:ext uri="{A12FA001-AC4F-418D-AE19-62706E023703}">
                        <ahyp:hlinkClr xmlns:ahyp="http://schemas.microsoft.com/office/drawing/2018/hyperlinkcolor" val="tx"/>
                      </a:ext>
                    </a:extLst>
                  </a:hlinkClick>
                </a:rPr>
                <a:t>Parent Child Assistance Program</a:t>
              </a:r>
              <a:endParaRPr lang="en-US" sz="1800" dirty="0"/>
            </a:p>
          </p:txBody>
        </p:sp>
        <p:sp>
          <p:nvSpPr>
            <p:cNvPr id="108" name="TextBox 107">
              <a:extLst>
                <a:ext uri="{FF2B5EF4-FFF2-40B4-BE49-F238E27FC236}">
                  <a16:creationId xmlns:a16="http://schemas.microsoft.com/office/drawing/2014/main" id="{A18E82D0-814B-4AEC-CEC0-C51EFFE45E5C}"/>
                </a:ext>
              </a:extLst>
            </p:cNvPr>
            <p:cNvSpPr txBox="1"/>
            <p:nvPr/>
          </p:nvSpPr>
          <p:spPr>
            <a:xfrm>
              <a:off x="5962024" y="4406616"/>
              <a:ext cx="2049561" cy="923330"/>
            </a:xfrm>
            <a:prstGeom prst="rect">
              <a:avLst/>
            </a:prstGeom>
            <a:noFill/>
          </p:spPr>
          <p:txBody>
            <a:bodyPr wrap="square" rtlCol="0">
              <a:spAutoFit/>
            </a:bodyPr>
            <a:lstStyle/>
            <a:p>
              <a:pPr algn="ctr"/>
              <a:r>
                <a:rPr lang="en-US" sz="1800" dirty="0">
                  <a:hlinkClick r:id="rId15">
                    <a:extLst>
                      <a:ext uri="{A12FA001-AC4F-418D-AE19-62706E023703}">
                        <ahyp:hlinkClr xmlns:ahyp="http://schemas.microsoft.com/office/drawing/2018/hyperlinkcolor" val="tx"/>
                      </a:ext>
                    </a:extLst>
                  </a:hlinkClick>
                </a:rPr>
                <a:t>Pregnant Parenting supports and services</a:t>
              </a:r>
              <a:endParaRPr lang="en-US" sz="1800" dirty="0"/>
            </a:p>
          </p:txBody>
        </p:sp>
        <p:sp>
          <p:nvSpPr>
            <p:cNvPr id="109" name="TextBox 108">
              <a:extLst>
                <a:ext uri="{FF2B5EF4-FFF2-40B4-BE49-F238E27FC236}">
                  <a16:creationId xmlns:a16="http://schemas.microsoft.com/office/drawing/2014/main" id="{0B72FB6C-D616-D335-B2B1-183F4FA1CD1E}"/>
                </a:ext>
              </a:extLst>
            </p:cNvPr>
            <p:cNvSpPr txBox="1"/>
            <p:nvPr/>
          </p:nvSpPr>
          <p:spPr>
            <a:xfrm>
              <a:off x="8344603" y="4333404"/>
              <a:ext cx="1672526" cy="923330"/>
            </a:xfrm>
            <a:prstGeom prst="rect">
              <a:avLst/>
            </a:prstGeom>
            <a:noFill/>
          </p:spPr>
          <p:txBody>
            <a:bodyPr wrap="square" rtlCol="0">
              <a:spAutoFit/>
            </a:bodyPr>
            <a:lstStyle/>
            <a:p>
              <a:pPr algn="ctr"/>
              <a:r>
                <a:rPr lang="en-US" sz="1800" dirty="0">
                  <a:hlinkClick r:id="rId16">
                    <a:extLst>
                      <a:ext uri="{A12FA001-AC4F-418D-AE19-62706E023703}">
                        <ahyp:hlinkClr xmlns:ahyp="http://schemas.microsoft.com/office/drawing/2018/hyperlinkcolor" val="tx"/>
                      </a:ext>
                    </a:extLst>
                  </a:hlinkClick>
                </a:rPr>
                <a:t>Prenatal substance exposure</a:t>
              </a:r>
              <a:endParaRPr lang="en-US" sz="1800" dirty="0"/>
            </a:p>
          </p:txBody>
        </p:sp>
      </p:grpSp>
      <p:sp>
        <p:nvSpPr>
          <p:cNvPr id="5" name="Title 4">
            <a:extLst>
              <a:ext uri="{FF2B5EF4-FFF2-40B4-BE49-F238E27FC236}">
                <a16:creationId xmlns:a16="http://schemas.microsoft.com/office/drawing/2014/main" id="{07FAC136-0B60-C4F2-2F15-BAC8F0D3899F}"/>
              </a:ext>
            </a:extLst>
          </p:cNvPr>
          <p:cNvSpPr>
            <a:spLocks noGrp="1"/>
          </p:cNvSpPr>
          <p:nvPr>
            <p:ph type="title" idx="4294967295"/>
          </p:nvPr>
        </p:nvSpPr>
        <p:spPr>
          <a:xfrm>
            <a:off x="1153211" y="750627"/>
            <a:ext cx="5177076" cy="1057275"/>
          </a:xfrm>
        </p:spPr>
        <p:txBody>
          <a:bodyPr>
            <a:normAutofit fontScale="90000"/>
          </a:bodyPr>
          <a:lstStyle/>
          <a:p>
            <a:r>
              <a:rPr lang="en-US" dirty="0"/>
              <a:t>Early childhood (Prenatal-5)</a:t>
            </a:r>
          </a:p>
        </p:txBody>
      </p:sp>
    </p:spTree>
    <p:extLst>
      <p:ext uri="{BB962C8B-B14F-4D97-AF65-F5344CB8AC3E}">
        <p14:creationId xmlns:p14="http://schemas.microsoft.com/office/powerpoint/2010/main" val="1911035091"/>
      </p:ext>
    </p:extLst>
  </p:cSld>
  <p:clrMapOvr>
    <a:masterClrMapping/>
  </p:clrMapOvr>
</p:sld>
</file>

<file path=ppt/theme/theme1.xml><?xml version="1.0" encoding="utf-8"?>
<a:theme xmlns:a="http://schemas.openxmlformats.org/drawingml/2006/main" name="Office Theme">
  <a:themeElements>
    <a:clrScheme name="HCA">
      <a:dk1>
        <a:srgbClr val="000000"/>
      </a:dk1>
      <a:lt1>
        <a:sysClr val="window" lastClr="FFFFFF"/>
      </a:lt1>
      <a:dk2>
        <a:srgbClr val="151F6D"/>
      </a:dk2>
      <a:lt2>
        <a:srgbClr val="F8E08E"/>
      </a:lt2>
      <a:accent1>
        <a:srgbClr val="0077C8"/>
      </a:accent1>
      <a:accent2>
        <a:srgbClr val="97D700"/>
      </a:accent2>
      <a:accent3>
        <a:srgbClr val="509E2F"/>
      </a:accent3>
      <a:accent4>
        <a:srgbClr val="925D9C"/>
      </a:accent4>
      <a:accent5>
        <a:srgbClr val="F2A900"/>
      </a:accent5>
      <a:accent6>
        <a:srgbClr val="FF671F"/>
      </a:accent6>
      <a:hlink>
        <a:srgbClr val="5B7F95"/>
      </a:hlink>
      <a:folHlink>
        <a:srgbClr val="CBA052"/>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HCA">
      <a:dk1>
        <a:srgbClr val="000000"/>
      </a:dk1>
      <a:lt1>
        <a:sysClr val="window" lastClr="FFFFFF"/>
      </a:lt1>
      <a:dk2>
        <a:srgbClr val="151F6D"/>
      </a:dk2>
      <a:lt2>
        <a:srgbClr val="F8E08E"/>
      </a:lt2>
      <a:accent1>
        <a:srgbClr val="0077C8"/>
      </a:accent1>
      <a:accent2>
        <a:srgbClr val="97D700"/>
      </a:accent2>
      <a:accent3>
        <a:srgbClr val="509E2F"/>
      </a:accent3>
      <a:accent4>
        <a:srgbClr val="925D9C"/>
      </a:accent4>
      <a:accent5>
        <a:srgbClr val="F2A900"/>
      </a:accent5>
      <a:accent6>
        <a:srgbClr val="FF671F"/>
      </a:accent6>
      <a:hlink>
        <a:srgbClr val="5B7F95"/>
      </a:hlink>
      <a:folHlink>
        <a:srgbClr val="CBA052"/>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HCA">
      <a:dk1>
        <a:srgbClr val="000000"/>
      </a:dk1>
      <a:lt1>
        <a:sysClr val="window" lastClr="FFFFFF"/>
      </a:lt1>
      <a:dk2>
        <a:srgbClr val="151F6D"/>
      </a:dk2>
      <a:lt2>
        <a:srgbClr val="F8E08E"/>
      </a:lt2>
      <a:accent1>
        <a:srgbClr val="0077C8"/>
      </a:accent1>
      <a:accent2>
        <a:srgbClr val="97D700"/>
      </a:accent2>
      <a:accent3>
        <a:srgbClr val="509E2F"/>
      </a:accent3>
      <a:accent4>
        <a:srgbClr val="925D9C"/>
      </a:accent4>
      <a:accent5>
        <a:srgbClr val="F2A900"/>
      </a:accent5>
      <a:accent6>
        <a:srgbClr val="FF671F"/>
      </a:accent6>
      <a:hlink>
        <a:srgbClr val="5B7F95"/>
      </a:hlink>
      <a:folHlink>
        <a:srgbClr val="CBA052"/>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HCA">
      <a:dk1>
        <a:srgbClr val="000000"/>
      </a:dk1>
      <a:lt1>
        <a:sysClr val="window" lastClr="FFFFFF"/>
      </a:lt1>
      <a:dk2>
        <a:srgbClr val="151F6D"/>
      </a:dk2>
      <a:lt2>
        <a:srgbClr val="F8E08E"/>
      </a:lt2>
      <a:accent1>
        <a:srgbClr val="0077C8"/>
      </a:accent1>
      <a:accent2>
        <a:srgbClr val="97D700"/>
      </a:accent2>
      <a:accent3>
        <a:srgbClr val="509E2F"/>
      </a:accent3>
      <a:accent4>
        <a:srgbClr val="CBA052"/>
      </a:accent4>
      <a:accent5>
        <a:srgbClr val="F2A900"/>
      </a:accent5>
      <a:accent6>
        <a:srgbClr val="FF671F"/>
      </a:accent6>
      <a:hlink>
        <a:srgbClr val="5B7F95"/>
      </a:hlink>
      <a:folHlink>
        <a:srgbClr val="925D9C"/>
      </a:folHlink>
    </a:clrScheme>
    <a:fontScheme name="HCA">
      <a:majorFont>
        <a:latin typeface="Tahom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HCA">
      <a:dk1>
        <a:srgbClr val="000000"/>
      </a:dk1>
      <a:lt1>
        <a:sysClr val="window" lastClr="FFFFFF"/>
      </a:lt1>
      <a:dk2>
        <a:srgbClr val="151F6D"/>
      </a:dk2>
      <a:lt2>
        <a:srgbClr val="F8E08E"/>
      </a:lt2>
      <a:accent1>
        <a:srgbClr val="0077C8"/>
      </a:accent1>
      <a:accent2>
        <a:srgbClr val="97D700"/>
      </a:accent2>
      <a:accent3>
        <a:srgbClr val="509E2F"/>
      </a:accent3>
      <a:accent4>
        <a:srgbClr val="925D9C"/>
      </a:accent4>
      <a:accent5>
        <a:srgbClr val="F2A900"/>
      </a:accent5>
      <a:accent6>
        <a:srgbClr val="FF671F"/>
      </a:accent6>
      <a:hlink>
        <a:srgbClr val="5B7F95"/>
      </a:hlink>
      <a:folHlink>
        <a:srgbClr val="CBA052"/>
      </a:folHlink>
    </a:clrScheme>
    <a:fontScheme name="HCA">
      <a:majorFont>
        <a:latin typeface="Tahom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520fa42-cf58-4c22-8b93-58cf1d3bd1cb}" enabled="1" method="Standard" siteId="{11d0e217-264e-400a-8ba0-57dcc127d72d}" contentBits="0" removed="0"/>
</clbl:labelList>
</file>

<file path=docProps/app.xml><?xml version="1.0" encoding="utf-8"?>
<Properties xmlns="http://schemas.openxmlformats.org/officeDocument/2006/extended-properties" xmlns:vt="http://schemas.openxmlformats.org/officeDocument/2006/docPropsVTypes">
  <TotalTime>20224</TotalTime>
  <Words>7303</Words>
  <Application>Microsoft Office PowerPoint</Application>
  <PresentationFormat>Widescreen</PresentationFormat>
  <Paragraphs>479</Paragraphs>
  <Slides>27</Slides>
  <Notes>27</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27</vt:i4>
      </vt:variant>
    </vt:vector>
  </HeadingPairs>
  <TitlesOfParts>
    <vt:vector size="49" baseType="lpstr">
      <vt:lpstr>Aptos</vt:lpstr>
      <vt:lpstr>Arial</vt:lpstr>
      <vt:lpstr>Arial,Sans-Serif</vt:lpstr>
      <vt:lpstr>Calibri</vt:lpstr>
      <vt:lpstr>Century Gothic</vt:lpstr>
      <vt:lpstr>Lato</vt:lpstr>
      <vt:lpstr>Montserrat</vt:lpstr>
      <vt:lpstr>Open Sans</vt:lpstr>
      <vt:lpstr>Segoe UI</vt:lpstr>
      <vt:lpstr>Segoe UI Semibold</vt:lpstr>
      <vt:lpstr>Source Sans Pro</vt:lpstr>
      <vt:lpstr>Source Sans Pro SemiBold</vt:lpstr>
      <vt:lpstr>source-sans-pro</vt:lpstr>
      <vt:lpstr>Symbol</vt:lpstr>
      <vt:lpstr>Tahoma</vt:lpstr>
      <vt:lpstr>Times New Roman</vt:lpstr>
      <vt:lpstr>Trebuchet MS</vt:lpstr>
      <vt:lpstr>Office Theme</vt:lpstr>
      <vt:lpstr>3_Office Theme</vt:lpstr>
      <vt:lpstr>4_Office Theme</vt:lpstr>
      <vt:lpstr>1_Office Theme</vt:lpstr>
      <vt:lpstr>2_Office Theme</vt:lpstr>
      <vt:lpstr>  Supporting Youth &amp; Young Adult  Housing Stability through Partnerships   </vt:lpstr>
      <vt:lpstr>Agenda</vt:lpstr>
      <vt:lpstr>Who are we talking about &amp; where are they coming from?</vt:lpstr>
      <vt:lpstr>What is Behavioral Health </vt:lpstr>
      <vt:lpstr>Fundamentals of our work </vt:lpstr>
      <vt:lpstr>Care Management* overview</vt:lpstr>
      <vt:lpstr>How to notify Medicaid MCOs</vt:lpstr>
      <vt:lpstr>How we think about our work </vt:lpstr>
      <vt:lpstr>Early childhood (Prenatal-5)</vt:lpstr>
      <vt:lpstr>School age youth (5-18)</vt:lpstr>
      <vt:lpstr>Young adults (16-25)</vt:lpstr>
      <vt:lpstr>Across the lifespan continuum</vt:lpstr>
      <vt:lpstr>Meeting people where they are</vt:lpstr>
      <vt:lpstr>  P-25 and housing</vt:lpstr>
      <vt:lpstr>Youth Homelessness prevention</vt:lpstr>
      <vt:lpstr>History</vt:lpstr>
      <vt:lpstr>Education for discharge planners for safe and stable housing  for youth and young adults</vt:lpstr>
      <vt:lpstr>Education for discharge planners for safe and stable housing  for youth and young adults (cont.)</vt:lpstr>
      <vt:lpstr>HCA Housing programs</vt:lpstr>
      <vt:lpstr>Statewide Programs</vt:lpstr>
      <vt:lpstr>Housing Programs</vt:lpstr>
      <vt:lpstr>Support Resources</vt:lpstr>
      <vt:lpstr>Bring it all together, where can you partner? </vt:lpstr>
      <vt:lpstr>Bring it all together, where can you partner? </vt:lpstr>
      <vt:lpstr>Community Implementation</vt:lpstr>
      <vt:lpstr>Training Resources</vt:lpstr>
      <vt:lpstr>Q&amp;A</vt:lpstr>
    </vt:vector>
  </TitlesOfParts>
  <Company>WA State Health Care Authority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Baxter, Rachel</dc:creator>
  <cp:lastModifiedBy>Baxter, Rachel (HCA)</cp:lastModifiedBy>
  <cp:revision>176</cp:revision>
  <dcterms:created xsi:type="dcterms:W3CDTF">2018-03-14T18:03:33Z</dcterms:created>
  <dcterms:modified xsi:type="dcterms:W3CDTF">2026-01-27T21:51:31Z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520fa42-cf58-4c22-8b93-58cf1d3bd1cb_Enabled">
    <vt:lpwstr>true</vt:lpwstr>
  </property>
  <property fmtid="{D5CDD505-2E9C-101B-9397-08002B2CF9AE}" pid="3" name="MSIP_Label_1520fa42-cf58-4c22-8b93-58cf1d3bd1cb_SetDate">
    <vt:lpwstr>2021-11-02T15:20:54Z</vt:lpwstr>
  </property>
  <property fmtid="{D5CDD505-2E9C-101B-9397-08002B2CF9AE}" pid="4" name="MSIP_Label_1520fa42-cf58-4c22-8b93-58cf1d3bd1cb_Method">
    <vt:lpwstr>Standard</vt:lpwstr>
  </property>
  <property fmtid="{D5CDD505-2E9C-101B-9397-08002B2CF9AE}" pid="5" name="MSIP_Label_1520fa42-cf58-4c22-8b93-58cf1d3bd1cb_Name">
    <vt:lpwstr>Public Information</vt:lpwstr>
  </property>
  <property fmtid="{D5CDD505-2E9C-101B-9397-08002B2CF9AE}" pid="6" name="MSIP_Label_1520fa42-cf58-4c22-8b93-58cf1d3bd1cb_SiteId">
    <vt:lpwstr>11d0e217-264e-400a-8ba0-57dcc127d72d</vt:lpwstr>
  </property>
  <property fmtid="{D5CDD505-2E9C-101B-9397-08002B2CF9AE}" pid="7" name="MSIP_Label_1520fa42-cf58-4c22-8b93-58cf1d3bd1cb_ActionId">
    <vt:lpwstr>b1749125-555d-4740-8b3a-f06e5cbb545d</vt:lpwstr>
  </property>
  <property fmtid="{D5CDD505-2E9C-101B-9397-08002B2CF9AE}" pid="8" name="MSIP_Label_1520fa42-cf58-4c22-8b93-58cf1d3bd1cb_ContentBits">
    <vt:lpwstr>0</vt:lpwstr>
  </property>
</Properties>
</file>